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7" r:id="rId5"/>
    <p:sldId id="271" r:id="rId6"/>
    <p:sldId id="276" r:id="rId7"/>
    <p:sldId id="288" r:id="rId8"/>
    <p:sldId id="287" r:id="rId9"/>
    <p:sldId id="281" r:id="rId10"/>
    <p:sldId id="282" r:id="rId11"/>
    <p:sldId id="279" r:id="rId12"/>
    <p:sldId id="283" r:id="rId13"/>
    <p:sldId id="277" r:id="rId14"/>
    <p:sldId id="284" r:id="rId15"/>
    <p:sldId id="285" r:id="rId16"/>
    <p:sldId id="289" r:id="rId17"/>
    <p:sldId id="267" r:id="rId1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ederico marta" initials="fm" lastIdx="4" clrIdx="0">
    <p:extLst>
      <p:ext uri="{19B8F6BF-5375-455C-9EA6-DF929625EA0E}">
        <p15:presenceInfo xmlns:p15="http://schemas.microsoft.com/office/powerpoint/2012/main" xmlns="" userId="federico marta" providerId="None"/>
      </p:ext>
    </p:extLst>
  </p:cmAuthor>
  <p:cmAuthor id="2" name="G. Quinti" initials="GQ" lastIdx="5" clrIdx="1">
    <p:extLst>
      <p:ext uri="{19B8F6BF-5375-455C-9EA6-DF929625EA0E}">
        <p15:presenceInfo xmlns:p15="http://schemas.microsoft.com/office/powerpoint/2012/main" xmlns="" userId="G. Quinti" providerId="None"/>
      </p:ext>
    </p:extLst>
  </p:cmAuthor>
  <p:cmAuthor id="3" name="fed" initials="f"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4310F"/>
    <a:srgbClr val="F8B328"/>
    <a:srgbClr val="D61C08"/>
    <a:srgbClr val="CF1203"/>
    <a:srgbClr val="CA1A08"/>
    <a:srgbClr val="1CD113"/>
    <a:srgbClr val="FFFFFF"/>
    <a:srgbClr val="B5100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6" autoAdjust="0"/>
    <p:restoredTop sz="94660"/>
  </p:normalViewPr>
  <p:slideViewPr>
    <p:cSldViewPr>
      <p:cViewPr varScale="1">
        <p:scale>
          <a:sx n="106" d="100"/>
          <a:sy n="106" d="100"/>
        </p:scale>
        <p:origin x="-1680" y="42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9DCBC2-F385-4FF7-9579-600E634A0CB0}" type="datetimeFigureOut">
              <a:rPr lang="nb-NO" smtClean="0"/>
              <a:pPr/>
              <a:t>01.09.2021</a:t>
            </a:fld>
            <a:endParaRPr lang="nb-NO"/>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59787-8793-4C09-8259-E68C4BC28DAE}" type="slidenum">
              <a:rPr lang="nb-NO" smtClean="0"/>
              <a:pPr/>
              <a:t>‹#›</a:t>
            </a:fld>
            <a:endParaRPr lang="nb-NO"/>
          </a:p>
        </p:txBody>
      </p:sp>
    </p:spTree>
    <p:extLst>
      <p:ext uri="{BB962C8B-B14F-4D97-AF65-F5344CB8AC3E}">
        <p14:creationId xmlns:p14="http://schemas.microsoft.com/office/powerpoint/2010/main" xmlns="" val="3790620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5"/>
          </p:nvPr>
        </p:nvSpPr>
        <p:spPr/>
        <p:txBody>
          <a:bodyPr/>
          <a:lstStyle/>
          <a:p>
            <a:fld id="{C9859787-8793-4C09-8259-E68C4BC28DAE}" type="slidenum">
              <a:rPr lang="nb-NO" smtClean="0"/>
              <a:pPr/>
              <a:t>2</a:t>
            </a:fld>
            <a:endParaRPr lang="nb-NO"/>
          </a:p>
        </p:txBody>
      </p:sp>
    </p:spTree>
    <p:extLst>
      <p:ext uri="{BB962C8B-B14F-4D97-AF65-F5344CB8AC3E}">
        <p14:creationId xmlns:p14="http://schemas.microsoft.com/office/powerpoint/2010/main" xmlns="" val="37353918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5"/>
          </p:nvPr>
        </p:nvSpPr>
        <p:spPr/>
        <p:txBody>
          <a:bodyPr/>
          <a:lstStyle/>
          <a:p>
            <a:fld id="{C9859787-8793-4C09-8259-E68C4BC28DAE}" type="slidenum">
              <a:rPr lang="nb-NO" smtClean="0"/>
              <a:pPr/>
              <a:t>12</a:t>
            </a:fld>
            <a:endParaRPr lang="nb-NO"/>
          </a:p>
        </p:txBody>
      </p:sp>
    </p:spTree>
    <p:extLst>
      <p:ext uri="{BB962C8B-B14F-4D97-AF65-F5344CB8AC3E}">
        <p14:creationId xmlns:p14="http://schemas.microsoft.com/office/powerpoint/2010/main" xmlns="" val="977611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5"/>
          </p:nvPr>
        </p:nvSpPr>
        <p:spPr/>
        <p:txBody>
          <a:bodyPr/>
          <a:lstStyle/>
          <a:p>
            <a:fld id="{C9859787-8793-4C09-8259-E68C4BC28DAE}" type="slidenum">
              <a:rPr lang="nb-NO" smtClean="0"/>
              <a:pPr/>
              <a:t>3</a:t>
            </a:fld>
            <a:endParaRPr lang="nb-NO"/>
          </a:p>
        </p:txBody>
      </p:sp>
    </p:spTree>
    <p:extLst>
      <p:ext uri="{BB962C8B-B14F-4D97-AF65-F5344CB8AC3E}">
        <p14:creationId xmlns:p14="http://schemas.microsoft.com/office/powerpoint/2010/main" xmlns="" val="2782588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5"/>
          </p:nvPr>
        </p:nvSpPr>
        <p:spPr/>
        <p:txBody>
          <a:bodyPr/>
          <a:lstStyle/>
          <a:p>
            <a:fld id="{C9859787-8793-4C09-8259-E68C4BC28DAE}" type="slidenum">
              <a:rPr lang="nb-NO" smtClean="0"/>
              <a:pPr/>
              <a:t>4</a:t>
            </a:fld>
            <a:endParaRPr lang="nb-NO"/>
          </a:p>
        </p:txBody>
      </p:sp>
    </p:spTree>
    <p:extLst>
      <p:ext uri="{BB962C8B-B14F-4D97-AF65-F5344CB8AC3E}">
        <p14:creationId xmlns:p14="http://schemas.microsoft.com/office/powerpoint/2010/main" xmlns="" val="1569200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5"/>
          </p:nvPr>
        </p:nvSpPr>
        <p:spPr/>
        <p:txBody>
          <a:bodyPr/>
          <a:lstStyle/>
          <a:p>
            <a:fld id="{C9859787-8793-4C09-8259-E68C4BC28DAE}" type="slidenum">
              <a:rPr lang="nb-NO" smtClean="0"/>
              <a:pPr/>
              <a:t>6</a:t>
            </a:fld>
            <a:endParaRPr lang="nb-NO"/>
          </a:p>
        </p:txBody>
      </p:sp>
    </p:spTree>
    <p:extLst>
      <p:ext uri="{BB962C8B-B14F-4D97-AF65-F5344CB8AC3E}">
        <p14:creationId xmlns:p14="http://schemas.microsoft.com/office/powerpoint/2010/main" xmlns="" val="1437359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5"/>
          </p:nvPr>
        </p:nvSpPr>
        <p:spPr/>
        <p:txBody>
          <a:bodyPr/>
          <a:lstStyle/>
          <a:p>
            <a:fld id="{C9859787-8793-4C09-8259-E68C4BC28DAE}" type="slidenum">
              <a:rPr lang="nb-NO" smtClean="0"/>
              <a:pPr/>
              <a:t>7</a:t>
            </a:fld>
            <a:endParaRPr lang="nb-NO"/>
          </a:p>
        </p:txBody>
      </p:sp>
    </p:spTree>
    <p:extLst>
      <p:ext uri="{BB962C8B-B14F-4D97-AF65-F5344CB8AC3E}">
        <p14:creationId xmlns:p14="http://schemas.microsoft.com/office/powerpoint/2010/main" xmlns="" val="445414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5"/>
          </p:nvPr>
        </p:nvSpPr>
        <p:spPr/>
        <p:txBody>
          <a:bodyPr/>
          <a:lstStyle/>
          <a:p>
            <a:fld id="{C9859787-8793-4C09-8259-E68C4BC28DAE}" type="slidenum">
              <a:rPr lang="nb-NO" smtClean="0"/>
              <a:pPr/>
              <a:t>8</a:t>
            </a:fld>
            <a:endParaRPr lang="nb-NO"/>
          </a:p>
        </p:txBody>
      </p:sp>
    </p:spTree>
    <p:extLst>
      <p:ext uri="{BB962C8B-B14F-4D97-AF65-F5344CB8AC3E}">
        <p14:creationId xmlns:p14="http://schemas.microsoft.com/office/powerpoint/2010/main" xmlns="" val="1819348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5"/>
          </p:nvPr>
        </p:nvSpPr>
        <p:spPr/>
        <p:txBody>
          <a:bodyPr/>
          <a:lstStyle/>
          <a:p>
            <a:fld id="{C9859787-8793-4C09-8259-E68C4BC28DAE}" type="slidenum">
              <a:rPr lang="nb-NO" smtClean="0"/>
              <a:pPr/>
              <a:t>9</a:t>
            </a:fld>
            <a:endParaRPr lang="nb-NO"/>
          </a:p>
        </p:txBody>
      </p:sp>
    </p:spTree>
    <p:extLst>
      <p:ext uri="{BB962C8B-B14F-4D97-AF65-F5344CB8AC3E}">
        <p14:creationId xmlns:p14="http://schemas.microsoft.com/office/powerpoint/2010/main" xmlns="" val="4103602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5"/>
          </p:nvPr>
        </p:nvSpPr>
        <p:spPr/>
        <p:txBody>
          <a:bodyPr/>
          <a:lstStyle/>
          <a:p>
            <a:fld id="{C9859787-8793-4C09-8259-E68C4BC28DAE}" type="slidenum">
              <a:rPr lang="nb-NO" smtClean="0"/>
              <a:pPr/>
              <a:t>10</a:t>
            </a:fld>
            <a:endParaRPr lang="nb-NO"/>
          </a:p>
        </p:txBody>
      </p:sp>
    </p:spTree>
    <p:extLst>
      <p:ext uri="{BB962C8B-B14F-4D97-AF65-F5344CB8AC3E}">
        <p14:creationId xmlns:p14="http://schemas.microsoft.com/office/powerpoint/2010/main" xmlns="" val="3626945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5"/>
          </p:nvPr>
        </p:nvSpPr>
        <p:spPr/>
        <p:txBody>
          <a:bodyPr/>
          <a:lstStyle/>
          <a:p>
            <a:fld id="{C9859787-8793-4C09-8259-E68C4BC28DAE}" type="slidenum">
              <a:rPr lang="nb-NO" smtClean="0"/>
              <a:pPr/>
              <a:t>11</a:t>
            </a:fld>
            <a:endParaRPr lang="nb-NO"/>
          </a:p>
        </p:txBody>
      </p:sp>
    </p:spTree>
    <p:extLst>
      <p:ext uri="{BB962C8B-B14F-4D97-AF65-F5344CB8AC3E}">
        <p14:creationId xmlns:p14="http://schemas.microsoft.com/office/powerpoint/2010/main" xmlns="" val="1107149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Master" Target="../slideMasters/slideMaster1.xml"/><Relationship Id="rId4" Type="http://schemas.openxmlformats.org/officeDocument/2006/relationships/image" Target="../media/image10.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Master" Target="../slideMasters/slideMaster1.xml"/><Relationship Id="rId4" Type="http://schemas.openxmlformats.org/officeDocument/2006/relationships/image" Target="../media/image10.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8" name="TextBox 9"/>
          <p:cNvSpPr txBox="1"/>
          <p:nvPr userDrawn="1"/>
        </p:nvSpPr>
        <p:spPr>
          <a:xfrm>
            <a:off x="974591" y="6188124"/>
            <a:ext cx="5693846" cy="646331"/>
          </a:xfrm>
          <a:prstGeom prst="rect">
            <a:avLst/>
          </a:prstGeom>
          <a:noFill/>
        </p:spPr>
        <p:txBody>
          <a:bodyPr wrap="square" rtlCol="0">
            <a:spAutoFit/>
          </a:bodyPr>
          <a:lstStyle/>
          <a:p>
            <a:r>
              <a:rPr lang="en-GB" sz="900" kern="1200" dirty="0">
                <a:solidFill>
                  <a:schemeClr val="tx1"/>
                </a:solidFill>
                <a:latin typeface="+mn-lt"/>
                <a:ea typeface="+mn-ea"/>
                <a:cs typeface="+mn-cs"/>
              </a:rPr>
              <a:t>This project has received funding from the European Union’s Horizon 2020 research and innovation programme under grant agreement No 763912. </a:t>
            </a:r>
            <a:br>
              <a:rPr lang="en-GB" sz="900" kern="1200" dirty="0">
                <a:solidFill>
                  <a:schemeClr val="tx1"/>
                </a:solidFill>
                <a:latin typeface="+mn-lt"/>
                <a:ea typeface="+mn-ea"/>
                <a:cs typeface="+mn-cs"/>
              </a:rPr>
            </a:br>
            <a:r>
              <a:rPr lang="en-GB" sz="900" kern="1200" dirty="0">
                <a:solidFill>
                  <a:schemeClr val="tx1"/>
                </a:solidFill>
                <a:latin typeface="+mn-lt"/>
                <a:ea typeface="+mn-ea"/>
                <a:cs typeface="+mn-cs"/>
              </a:rPr>
              <a:t>The sole responsibility for the content of this document lies with the authors. It does not necessarily represent the opinion of the European Union.</a:t>
            </a:r>
            <a:endParaRPr lang="de-DE" sz="900" kern="1200" dirty="0">
              <a:solidFill>
                <a:schemeClr val="tx1"/>
              </a:solidFill>
              <a:latin typeface="+mn-lt"/>
              <a:ea typeface="+mn-ea"/>
              <a:cs typeface="+mn-cs"/>
            </a:endParaRPr>
          </a:p>
        </p:txBody>
      </p:sp>
      <p:grpSp>
        <p:nvGrpSpPr>
          <p:cNvPr id="18" name="Group 17"/>
          <p:cNvGrpSpPr/>
          <p:nvPr userDrawn="1"/>
        </p:nvGrpSpPr>
        <p:grpSpPr>
          <a:xfrm>
            <a:off x="4545223" y="5085184"/>
            <a:ext cx="4246427" cy="590552"/>
            <a:chOff x="3765425" y="4854672"/>
            <a:chExt cx="4246427" cy="590552"/>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507332" y="4854672"/>
              <a:ext cx="590551" cy="590551"/>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4679394" y="4854672"/>
              <a:ext cx="590551" cy="590551"/>
            </a:xfrm>
            <a:prstGeom prst="rect">
              <a:avLst/>
            </a:prstGeom>
          </p:spPr>
        </p:pic>
        <p:pic>
          <p:nvPicPr>
            <p:cNvPr id="12" name="Picture 11"/>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7421301" y="4854672"/>
              <a:ext cx="590551" cy="590551"/>
            </a:xfrm>
            <a:prstGeom prst="rect">
              <a:avLst/>
            </a:prstGeom>
          </p:spPr>
        </p:pic>
        <p:pic>
          <p:nvPicPr>
            <p:cNvPr id="14" name="Picture 13"/>
            <p:cNvPicPr>
              <a:picLocks noChangeAspect="1"/>
            </p:cNvPicPr>
            <p:nvPr userDrawn="1"/>
          </p:nvPicPr>
          <p:blipFill>
            <a:blip r:embed="rId5" cstate="print">
              <a:extLst>
                <a:ext uri="{28A0092B-C50C-407E-A947-70E740481C1C}">
                  <a14:useLocalDpi xmlns:a14="http://schemas.microsoft.com/office/drawing/2010/main" xmlns="" val="0"/>
                </a:ext>
              </a:extLst>
            </a:blip>
            <a:stretch>
              <a:fillRect/>
            </a:stretch>
          </p:blipFill>
          <p:spPr>
            <a:xfrm>
              <a:off x="3765425" y="4854673"/>
              <a:ext cx="590551" cy="590551"/>
            </a:xfrm>
            <a:prstGeom prst="rect">
              <a:avLst/>
            </a:prstGeom>
          </p:spPr>
        </p:pic>
        <p:pic>
          <p:nvPicPr>
            <p:cNvPr id="16" name="Picture 15"/>
            <p:cNvPicPr>
              <a:picLocks noChangeAspect="1"/>
            </p:cNvPicPr>
            <p:nvPr userDrawn="1"/>
          </p:nvPicPr>
          <p:blipFill>
            <a:blip r:embed="rId6" cstate="print">
              <a:extLst>
                <a:ext uri="{28A0092B-C50C-407E-A947-70E740481C1C}">
                  <a14:useLocalDpi xmlns:a14="http://schemas.microsoft.com/office/drawing/2010/main" xmlns="" val="0"/>
                </a:ext>
              </a:extLst>
            </a:blip>
            <a:stretch>
              <a:fillRect/>
            </a:stretch>
          </p:blipFill>
          <p:spPr>
            <a:xfrm>
              <a:off x="5593363" y="4854672"/>
              <a:ext cx="590551" cy="590551"/>
            </a:xfrm>
            <a:prstGeom prst="rect">
              <a:avLst/>
            </a:prstGeom>
          </p:spPr>
        </p:pic>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hteck 2"/>
          <p:cNvSpPr/>
          <p:nvPr userDrawn="1"/>
        </p:nvSpPr>
        <p:spPr>
          <a:xfrm>
            <a:off x="0" y="6165304"/>
            <a:ext cx="6660232" cy="692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itle 11"/>
          <p:cNvSpPr>
            <a:spLocks noGrp="1"/>
          </p:cNvSpPr>
          <p:nvPr>
            <p:ph type="title"/>
          </p:nvPr>
        </p:nvSpPr>
        <p:spPr>
          <a:xfrm>
            <a:off x="2627784" y="1628800"/>
            <a:ext cx="5266928" cy="1224136"/>
          </a:xfrm>
          <a:prstGeom prst="rect">
            <a:avLst/>
          </a:prstGeom>
        </p:spPr>
        <p:txBody>
          <a:bodyPr/>
          <a:lstStyle>
            <a:lvl1pPr algn="l">
              <a:defRPr sz="3600" b="1">
                <a:solidFill>
                  <a:schemeClr val="accent1"/>
                </a:solidFill>
              </a:defRPr>
            </a:lvl1pPr>
          </a:lstStyle>
          <a:p>
            <a:r>
              <a:rPr lang="en-US" dirty="0"/>
              <a:t>Click to edit Master title style</a:t>
            </a:r>
            <a:endParaRPr lang="de-DE" dirty="0"/>
          </a:p>
        </p:txBody>
      </p:sp>
      <p:sp>
        <p:nvSpPr>
          <p:cNvPr id="14" name="Text Placeholder 13"/>
          <p:cNvSpPr>
            <a:spLocks noGrp="1"/>
          </p:cNvSpPr>
          <p:nvPr>
            <p:ph type="body" sz="quarter" idx="10"/>
          </p:nvPr>
        </p:nvSpPr>
        <p:spPr>
          <a:xfrm>
            <a:off x="2627387" y="2925440"/>
            <a:ext cx="5256213" cy="935038"/>
          </a:xfrm>
          <a:prstGeom prst="rect">
            <a:avLst/>
          </a:prstGeom>
        </p:spPr>
        <p:txBody>
          <a:bodyPr/>
          <a:lstStyle>
            <a:lvl1pPr>
              <a:buNone/>
              <a:defRPr sz="2000" b="1">
                <a:solidFill>
                  <a:schemeClr val="accent2"/>
                </a:solidFill>
              </a:defRPr>
            </a:lvl1pPr>
          </a:lstStyle>
          <a:p>
            <a:pPr lvl="0"/>
            <a:endParaRPr lang="en-US" dirty="0"/>
          </a:p>
          <a:p>
            <a:pPr lvl="0"/>
            <a:r>
              <a:rPr lang="en-US" dirty="0"/>
              <a:t>Click to edit Master text styles</a:t>
            </a:r>
          </a:p>
        </p:txBody>
      </p:sp>
      <p:sp>
        <p:nvSpPr>
          <p:cNvPr id="20" name="TextBox 17"/>
          <p:cNvSpPr txBox="1"/>
          <p:nvPr userDrawn="1"/>
        </p:nvSpPr>
        <p:spPr>
          <a:xfrm>
            <a:off x="460205" y="6357763"/>
            <a:ext cx="5581128" cy="461665"/>
          </a:xfrm>
          <a:prstGeom prst="rect">
            <a:avLst/>
          </a:prstGeom>
          <a:noFill/>
        </p:spPr>
        <p:txBody>
          <a:bodyPr wrap="square" rtlCol="0">
            <a:spAutoFit/>
          </a:bodyPr>
          <a:lstStyle/>
          <a:p>
            <a:r>
              <a:rPr lang="en-GB" sz="800" kern="1200" dirty="0">
                <a:solidFill>
                  <a:schemeClr val="tx1"/>
                </a:solidFill>
                <a:latin typeface="+mn-lt"/>
                <a:ea typeface="+mn-ea"/>
                <a:cs typeface="+mn-cs"/>
              </a:rPr>
              <a:t>This project has received funding from the European Union’s Horizon 2020 research and innovation programme under grant agreement No 763912. The sole responsibility for the content of this document lies with the authors. It does not necessarily represent the opinion of the European Union.</a:t>
            </a:r>
            <a:endParaRPr lang="de-DE" sz="800" kern="1200" dirty="0">
              <a:solidFill>
                <a:schemeClr val="tx1"/>
              </a:solidFill>
              <a:latin typeface="+mn-lt"/>
              <a:ea typeface="+mn-ea"/>
              <a:cs typeface="+mn-cs"/>
            </a:endParaRPr>
          </a:p>
        </p:txBody>
      </p:sp>
      <p:grpSp>
        <p:nvGrpSpPr>
          <p:cNvPr id="43" name="Group 42"/>
          <p:cNvGrpSpPr/>
          <p:nvPr userDrawn="1"/>
        </p:nvGrpSpPr>
        <p:grpSpPr>
          <a:xfrm>
            <a:off x="4545223" y="5085184"/>
            <a:ext cx="4246427" cy="590552"/>
            <a:chOff x="3765425" y="4854672"/>
            <a:chExt cx="4246427" cy="590552"/>
          </a:xfrm>
        </p:grpSpPr>
        <p:pic>
          <p:nvPicPr>
            <p:cNvPr id="44" name="Picture 4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507332" y="4854672"/>
              <a:ext cx="590551" cy="590551"/>
            </a:xfrm>
            <a:prstGeom prst="rect">
              <a:avLst/>
            </a:prstGeom>
          </p:spPr>
        </p:pic>
        <p:pic>
          <p:nvPicPr>
            <p:cNvPr id="45" name="Picture 44"/>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4679394" y="4854672"/>
              <a:ext cx="590551" cy="590551"/>
            </a:xfrm>
            <a:prstGeom prst="rect">
              <a:avLst/>
            </a:prstGeom>
          </p:spPr>
        </p:pic>
        <p:pic>
          <p:nvPicPr>
            <p:cNvPr id="46" name="Picture 45"/>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7421301" y="4854672"/>
              <a:ext cx="590551" cy="590551"/>
            </a:xfrm>
            <a:prstGeom prst="rect">
              <a:avLst/>
            </a:prstGeom>
          </p:spPr>
        </p:pic>
        <p:pic>
          <p:nvPicPr>
            <p:cNvPr id="47" name="Picture 46"/>
            <p:cNvPicPr>
              <a:picLocks noChangeAspect="1"/>
            </p:cNvPicPr>
            <p:nvPr userDrawn="1"/>
          </p:nvPicPr>
          <p:blipFill>
            <a:blip r:embed="rId5" cstate="print">
              <a:extLst>
                <a:ext uri="{28A0092B-C50C-407E-A947-70E740481C1C}">
                  <a14:useLocalDpi xmlns:a14="http://schemas.microsoft.com/office/drawing/2010/main" xmlns="" val="0"/>
                </a:ext>
              </a:extLst>
            </a:blip>
            <a:stretch>
              <a:fillRect/>
            </a:stretch>
          </p:blipFill>
          <p:spPr>
            <a:xfrm>
              <a:off x="3765425" y="4854673"/>
              <a:ext cx="590551" cy="590551"/>
            </a:xfrm>
            <a:prstGeom prst="rect">
              <a:avLst/>
            </a:prstGeom>
          </p:spPr>
        </p:pic>
        <p:pic>
          <p:nvPicPr>
            <p:cNvPr id="48" name="Picture 47"/>
            <p:cNvPicPr>
              <a:picLocks noChangeAspect="1"/>
            </p:cNvPicPr>
            <p:nvPr userDrawn="1"/>
          </p:nvPicPr>
          <p:blipFill>
            <a:blip r:embed="rId6" cstate="print">
              <a:extLst>
                <a:ext uri="{28A0092B-C50C-407E-A947-70E740481C1C}">
                  <a14:useLocalDpi xmlns:a14="http://schemas.microsoft.com/office/drawing/2010/main" xmlns="" val="0"/>
                </a:ext>
              </a:extLst>
            </a:blip>
            <a:stretch>
              <a:fillRect/>
            </a:stretch>
          </p:blipFill>
          <p:spPr>
            <a:xfrm>
              <a:off x="5593363" y="4854672"/>
              <a:ext cx="590551" cy="590551"/>
            </a:xfrm>
            <a:prstGeom prst="rect">
              <a:avLst/>
            </a:prstGeom>
          </p:spPr>
        </p:pic>
      </p:grpSp>
      <p:pic>
        <p:nvPicPr>
          <p:cNvPr id="15" name="Picture 14"/>
          <p:cNvPicPr>
            <a:picLocks noChangeAspect="1"/>
          </p:cNvPicPr>
          <p:nvPr userDrawn="1"/>
        </p:nvPicPr>
        <p:blipFill>
          <a:blip r:embed="rId7" cstate="print">
            <a:extLst>
              <a:ext uri="{28A0092B-C50C-407E-A947-70E740481C1C}">
                <a14:useLocalDpi xmlns:a14="http://schemas.microsoft.com/office/drawing/2010/main" xmlns="" val="0"/>
              </a:ext>
            </a:extLst>
          </a:blip>
          <a:stretch>
            <a:fillRect/>
          </a:stretch>
        </p:blipFill>
        <p:spPr>
          <a:xfrm>
            <a:off x="28156" y="6445054"/>
            <a:ext cx="444281" cy="29631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hteck 6"/>
          <p:cNvSpPr/>
          <p:nvPr userDrawn="1"/>
        </p:nvSpPr>
        <p:spPr>
          <a:xfrm>
            <a:off x="0" y="6165304"/>
            <a:ext cx="6660232" cy="692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 name="Picture 4" descr="SmarteesLogoWeb.jpg"/>
          <p:cNvPicPr>
            <a:picLocks noChangeAspect="1"/>
          </p:cNvPicPr>
          <p:nvPr userDrawn="1"/>
        </p:nvPicPr>
        <p:blipFill>
          <a:blip r:embed="rId2" cstate="print"/>
          <a:srcRect l="5906" t="20036" b="16667"/>
          <a:stretch>
            <a:fillRect/>
          </a:stretch>
        </p:blipFill>
        <p:spPr>
          <a:xfrm>
            <a:off x="7308304" y="217760"/>
            <a:ext cx="1835696" cy="429115"/>
          </a:xfrm>
          <a:prstGeom prst="rect">
            <a:avLst/>
          </a:prstGeom>
        </p:spPr>
      </p:pic>
      <p:sp>
        <p:nvSpPr>
          <p:cNvPr id="4" name="Rectangle 3"/>
          <p:cNvSpPr/>
          <p:nvPr userDrawn="1"/>
        </p:nvSpPr>
        <p:spPr>
          <a:xfrm>
            <a:off x="107504" y="404664"/>
            <a:ext cx="3600400"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p:cNvSpPr>
            <a:spLocks noGrp="1"/>
          </p:cNvSpPr>
          <p:nvPr>
            <p:ph type="title"/>
          </p:nvPr>
        </p:nvSpPr>
        <p:spPr>
          <a:xfrm>
            <a:off x="467544" y="548680"/>
            <a:ext cx="6912768" cy="432048"/>
          </a:xfrm>
          <a:prstGeom prst="rect">
            <a:avLst/>
          </a:prstGeom>
        </p:spPr>
        <p:txBody>
          <a:bodyPr/>
          <a:lstStyle>
            <a:lvl1pPr algn="l">
              <a:defRPr sz="3200" b="1">
                <a:solidFill>
                  <a:schemeClr val="accent1"/>
                </a:solidFill>
              </a:defRPr>
            </a:lvl1pPr>
          </a:lstStyle>
          <a:p>
            <a:r>
              <a:rPr lang="en-US" dirty="0"/>
              <a:t>Click to edit Master title style</a:t>
            </a:r>
            <a:endParaRPr lang="de-DE" dirty="0"/>
          </a:p>
        </p:txBody>
      </p:sp>
      <p:cxnSp>
        <p:nvCxnSpPr>
          <p:cNvPr id="6" name="Straight Connector 5"/>
          <p:cNvCxnSpPr/>
          <p:nvPr userDrawn="1"/>
        </p:nvCxnSpPr>
        <p:spPr>
          <a:xfrm flipV="1">
            <a:off x="0" y="1152144"/>
            <a:ext cx="7214616" cy="4498"/>
          </a:xfrm>
          <a:prstGeom prst="line">
            <a:avLst/>
          </a:prstGeom>
          <a:ln w="19050">
            <a:prstDash val="solid"/>
          </a:ln>
        </p:spPr>
        <p:style>
          <a:lnRef idx="1">
            <a:schemeClr val="accent2"/>
          </a:lnRef>
          <a:fillRef idx="0">
            <a:schemeClr val="accent2"/>
          </a:fillRef>
          <a:effectRef idx="0">
            <a:schemeClr val="accent2"/>
          </a:effectRef>
          <a:fontRef idx="minor">
            <a:schemeClr val="tx1"/>
          </a:fontRef>
        </p:style>
      </p:cxnSp>
      <p:sp>
        <p:nvSpPr>
          <p:cNvPr id="3" name="Content Placeholder 2"/>
          <p:cNvSpPr>
            <a:spLocks noGrp="1"/>
          </p:cNvSpPr>
          <p:nvPr>
            <p:ph idx="1"/>
          </p:nvPr>
        </p:nvSpPr>
        <p:spPr>
          <a:xfrm>
            <a:off x="478568" y="1605902"/>
            <a:ext cx="8219256" cy="4199362"/>
          </a:xfrm>
          <a:prstGeom prst="rect">
            <a:avLst/>
          </a:prstGeom>
        </p:spPr>
        <p:txBody>
          <a:bodyPr/>
          <a:lstStyle>
            <a:lvl1pPr marL="0" indent="0">
              <a:buClr>
                <a:srgbClr val="C00000"/>
              </a:buClr>
              <a:buFont typeface="Calibri" panose="020F0502020204030204" pitchFamily="34" charset="0"/>
              <a:buNone/>
              <a:defRPr sz="2400" baseline="0">
                <a:solidFill>
                  <a:schemeClr val="tx1"/>
                </a:solidFill>
              </a:defRPr>
            </a:lvl1pPr>
            <a:lvl2pPr marL="742950" indent="-285750">
              <a:buClr>
                <a:srgbClr val="C00000"/>
              </a:buClr>
              <a:buFont typeface="Calibri" panose="020F0502020204030204" pitchFamily="34" charset="0"/>
              <a:buChar char="•"/>
              <a:defRPr sz="2400" baseline="0">
                <a:solidFill>
                  <a:schemeClr val="tx1"/>
                </a:solidFill>
              </a:defRPr>
            </a:lvl2pPr>
            <a:lvl3pPr marL="1143000" indent="-228600">
              <a:buClr>
                <a:srgbClr val="C00000"/>
              </a:buClr>
              <a:buFont typeface="Calibri" panose="020F0502020204030204" pitchFamily="34" charset="0"/>
              <a:buChar char="•"/>
              <a:defRPr sz="2400" baseline="0">
                <a:solidFill>
                  <a:schemeClr val="tx1"/>
                </a:solidFill>
              </a:defRPr>
            </a:lvl3pPr>
            <a:lvl4pPr>
              <a:defRPr sz="2400">
                <a:solidFill>
                  <a:schemeClr val="tx2"/>
                </a:solidFill>
              </a:defRPr>
            </a:lvl4pPr>
            <a:lvl5pPr>
              <a:defRPr sz="2400">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grpSp>
        <p:nvGrpSpPr>
          <p:cNvPr id="13" name="Group 12"/>
          <p:cNvGrpSpPr/>
          <p:nvPr userDrawn="1"/>
        </p:nvGrpSpPr>
        <p:grpSpPr>
          <a:xfrm>
            <a:off x="10054" y="6357763"/>
            <a:ext cx="6031279" cy="461665"/>
            <a:chOff x="3112721" y="6550223"/>
            <a:chExt cx="6031279" cy="461665"/>
          </a:xfrm>
        </p:grpSpPr>
        <p:pic>
          <p:nvPicPr>
            <p:cNvPr id="14" name="Immagine 2"/>
            <p:cNvPicPr>
              <a:picLocks noChangeAspect="1" noChangeArrowheads="1"/>
            </p:cNvPicPr>
            <p:nvPr userDrawn="1"/>
          </p:nvPicPr>
          <p:blipFill>
            <a:blip r:embed="rId3" cstate="print"/>
            <a:srcRect/>
            <a:stretch>
              <a:fillRect/>
            </a:stretch>
          </p:blipFill>
          <p:spPr bwMode="auto">
            <a:xfrm>
              <a:off x="3112721" y="6622898"/>
              <a:ext cx="468514" cy="316313"/>
            </a:xfrm>
            <a:prstGeom prst="rect">
              <a:avLst/>
            </a:prstGeom>
            <a:noFill/>
            <a:ln w="9525">
              <a:noFill/>
              <a:miter lim="800000"/>
              <a:headEnd/>
              <a:tailEnd/>
            </a:ln>
          </p:spPr>
        </p:pic>
        <p:sp>
          <p:nvSpPr>
            <p:cNvPr id="15" name="TextBox 17"/>
            <p:cNvSpPr txBox="1"/>
            <p:nvPr userDrawn="1"/>
          </p:nvSpPr>
          <p:spPr>
            <a:xfrm>
              <a:off x="3562872" y="6550223"/>
              <a:ext cx="5581128" cy="461665"/>
            </a:xfrm>
            <a:prstGeom prst="rect">
              <a:avLst/>
            </a:prstGeom>
            <a:noFill/>
          </p:spPr>
          <p:txBody>
            <a:bodyPr wrap="square" rtlCol="0">
              <a:spAutoFit/>
            </a:bodyPr>
            <a:lstStyle/>
            <a:p>
              <a:r>
                <a:rPr lang="en-GB" sz="800" kern="1200" dirty="0">
                  <a:solidFill>
                    <a:schemeClr val="tx1"/>
                  </a:solidFill>
                  <a:latin typeface="+mn-lt"/>
                  <a:ea typeface="+mn-ea"/>
                  <a:cs typeface="+mn-cs"/>
                </a:rPr>
                <a:t>This project has received funding from the European Union’s Horizon 2020 research and innovation programme under grant agreement No 763912. The sole responsibility for the content of this document lies with the authors. It does not necessarily represent the opinion of the European Union.</a:t>
              </a:r>
              <a:endParaRPr lang="de-DE" sz="800" kern="1200" dirty="0">
                <a:solidFill>
                  <a:schemeClr val="tx1"/>
                </a:solidFill>
                <a:latin typeface="+mn-lt"/>
                <a:ea typeface="+mn-ea"/>
                <a:cs typeface="+mn-cs"/>
              </a:endParaRPr>
            </a:p>
          </p:txBody>
        </p:sp>
      </p:grpSp>
      <p:pic>
        <p:nvPicPr>
          <p:cNvPr id="12" name="Picture 11"/>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28156" y="6445054"/>
            <a:ext cx="444281" cy="296313"/>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Rectangle 3"/>
          <p:cNvSpPr/>
          <p:nvPr userDrawn="1"/>
        </p:nvSpPr>
        <p:spPr>
          <a:xfrm>
            <a:off x="107504" y="404664"/>
            <a:ext cx="3600400"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Picture 8" descr="SmarteesLogoWeb.jpg"/>
          <p:cNvPicPr>
            <a:picLocks noChangeAspect="1"/>
          </p:cNvPicPr>
          <p:nvPr userDrawn="1"/>
        </p:nvPicPr>
        <p:blipFill>
          <a:blip r:embed="rId2" cstate="print"/>
          <a:srcRect l="5906" t="20036" b="16667"/>
          <a:stretch>
            <a:fillRect/>
          </a:stretch>
        </p:blipFill>
        <p:spPr>
          <a:xfrm>
            <a:off x="6804248" y="217760"/>
            <a:ext cx="2339752" cy="546944"/>
          </a:xfrm>
          <a:prstGeom prst="rect">
            <a:avLst/>
          </a:prstGeom>
        </p:spPr>
      </p:pic>
      <p:sp>
        <p:nvSpPr>
          <p:cNvPr id="13" name="Rechteck 12"/>
          <p:cNvSpPr/>
          <p:nvPr userDrawn="1"/>
        </p:nvSpPr>
        <p:spPr>
          <a:xfrm>
            <a:off x="0" y="6165304"/>
            <a:ext cx="6660232" cy="692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 Placeholder 4"/>
          <p:cNvSpPr>
            <a:spLocks noGrp="1"/>
          </p:cNvSpPr>
          <p:nvPr userDrawn="1">
            <p:ph type="body" sz="half" idx="2"/>
          </p:nvPr>
        </p:nvSpPr>
        <p:spPr>
          <a:xfrm>
            <a:off x="899592" y="5366954"/>
            <a:ext cx="5486400" cy="288032"/>
          </a:xfrm>
          <a:prstGeom prst="rect">
            <a:avLst/>
          </a:prstGeom>
        </p:spPr>
        <p:txBody>
          <a:bodyPr/>
          <a:lstStyle>
            <a:lvl1pPr>
              <a:buFontTx/>
              <a:buNone/>
              <a:defRPr sz="2000" b="1">
                <a:solidFill>
                  <a:schemeClr val="accent1"/>
                </a:solidFill>
              </a:defRPr>
            </a:lvl1pPr>
          </a:lstStyle>
          <a:p>
            <a:endParaRPr lang="en-IE" dirty="0"/>
          </a:p>
        </p:txBody>
      </p:sp>
      <p:sp>
        <p:nvSpPr>
          <p:cNvPr id="11" name="Text Placeholder 4"/>
          <p:cNvSpPr>
            <a:spLocks noGrp="1"/>
          </p:cNvSpPr>
          <p:nvPr userDrawn="1">
            <p:ph type="body" sz="half" idx="11"/>
          </p:nvPr>
        </p:nvSpPr>
        <p:spPr>
          <a:xfrm>
            <a:off x="899592" y="5799002"/>
            <a:ext cx="5486400" cy="288032"/>
          </a:xfrm>
          <a:prstGeom prst="rect">
            <a:avLst/>
          </a:prstGeom>
        </p:spPr>
        <p:txBody>
          <a:bodyPr/>
          <a:lstStyle>
            <a:lvl1pPr>
              <a:buFontTx/>
              <a:buNone/>
              <a:defRPr sz="1800"/>
            </a:lvl1pPr>
          </a:lstStyle>
          <a:p>
            <a:endParaRPr lang="en-IE" dirty="0"/>
          </a:p>
        </p:txBody>
      </p:sp>
      <p:sp>
        <p:nvSpPr>
          <p:cNvPr id="8" name="Picture Placeholder 7"/>
          <p:cNvSpPr>
            <a:spLocks noGrp="1"/>
          </p:cNvSpPr>
          <p:nvPr>
            <p:ph type="pic" sz="quarter" idx="10"/>
          </p:nvPr>
        </p:nvSpPr>
        <p:spPr>
          <a:xfrm>
            <a:off x="899592" y="908720"/>
            <a:ext cx="7200800" cy="4314218"/>
          </a:xfrm>
          <a:prstGeom prst="rect">
            <a:avLst/>
          </a:prstGeom>
        </p:spPr>
        <p:txBody>
          <a:bodyPr/>
          <a:lstStyle>
            <a:lvl1pPr>
              <a:buFontTx/>
              <a:buNone/>
              <a:defRPr/>
            </a:lvl1pPr>
          </a:lstStyle>
          <a:p>
            <a:endParaRPr lang="de-DE" dirty="0"/>
          </a:p>
        </p:txBody>
      </p:sp>
      <p:grpSp>
        <p:nvGrpSpPr>
          <p:cNvPr id="16" name="Group 15"/>
          <p:cNvGrpSpPr/>
          <p:nvPr userDrawn="1"/>
        </p:nvGrpSpPr>
        <p:grpSpPr>
          <a:xfrm>
            <a:off x="10054" y="6357763"/>
            <a:ext cx="6031279" cy="461665"/>
            <a:chOff x="3112721" y="6550223"/>
            <a:chExt cx="6031279" cy="461665"/>
          </a:xfrm>
        </p:grpSpPr>
        <p:pic>
          <p:nvPicPr>
            <p:cNvPr id="17" name="Immagine 2"/>
            <p:cNvPicPr>
              <a:picLocks noChangeAspect="1" noChangeArrowheads="1"/>
            </p:cNvPicPr>
            <p:nvPr userDrawn="1"/>
          </p:nvPicPr>
          <p:blipFill>
            <a:blip r:embed="rId3" cstate="print"/>
            <a:srcRect/>
            <a:stretch>
              <a:fillRect/>
            </a:stretch>
          </p:blipFill>
          <p:spPr bwMode="auto">
            <a:xfrm>
              <a:off x="3112721" y="6622898"/>
              <a:ext cx="468514" cy="316313"/>
            </a:xfrm>
            <a:prstGeom prst="rect">
              <a:avLst/>
            </a:prstGeom>
            <a:noFill/>
            <a:ln w="9525">
              <a:noFill/>
              <a:miter lim="800000"/>
              <a:headEnd/>
              <a:tailEnd/>
            </a:ln>
          </p:spPr>
        </p:pic>
        <p:sp>
          <p:nvSpPr>
            <p:cNvPr id="18" name="TextBox 17"/>
            <p:cNvSpPr txBox="1"/>
            <p:nvPr userDrawn="1"/>
          </p:nvSpPr>
          <p:spPr>
            <a:xfrm>
              <a:off x="3562872" y="6550223"/>
              <a:ext cx="5581128" cy="461665"/>
            </a:xfrm>
            <a:prstGeom prst="rect">
              <a:avLst/>
            </a:prstGeom>
            <a:noFill/>
          </p:spPr>
          <p:txBody>
            <a:bodyPr wrap="square" rtlCol="0">
              <a:spAutoFit/>
            </a:bodyPr>
            <a:lstStyle/>
            <a:p>
              <a:r>
                <a:rPr lang="en-GB" sz="800" kern="1200" dirty="0">
                  <a:solidFill>
                    <a:schemeClr val="tx1"/>
                  </a:solidFill>
                  <a:latin typeface="+mn-lt"/>
                  <a:ea typeface="+mn-ea"/>
                  <a:cs typeface="+mn-cs"/>
                </a:rPr>
                <a:t>This project has received funding from the European Union’s Horizon 2020 research and innovation programme under grant agreement No 763912. The sole responsibility for the content of this document lies with the authors. It does not necessarily represent the opinion of the European Union.</a:t>
              </a:r>
              <a:endParaRPr lang="de-DE" sz="800" kern="1200" dirty="0">
                <a:solidFill>
                  <a:schemeClr val="tx1"/>
                </a:solidFill>
                <a:latin typeface="+mn-lt"/>
                <a:ea typeface="+mn-ea"/>
                <a:cs typeface="+mn-cs"/>
              </a:endParaRPr>
            </a:p>
          </p:txBody>
        </p:sp>
      </p:grpSp>
      <p:pic>
        <p:nvPicPr>
          <p:cNvPr id="12" name="Picture 11"/>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28156" y="6445054"/>
            <a:ext cx="444281" cy="296313"/>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hteck 1"/>
          <p:cNvSpPr/>
          <p:nvPr userDrawn="1"/>
        </p:nvSpPr>
        <p:spPr>
          <a:xfrm>
            <a:off x="0" y="6165304"/>
            <a:ext cx="6660232" cy="692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2" name="Group 11"/>
          <p:cNvGrpSpPr/>
          <p:nvPr userDrawn="1"/>
        </p:nvGrpSpPr>
        <p:grpSpPr>
          <a:xfrm>
            <a:off x="10054" y="6357763"/>
            <a:ext cx="6031279" cy="461665"/>
            <a:chOff x="3112721" y="6550223"/>
            <a:chExt cx="6031279" cy="461665"/>
          </a:xfrm>
        </p:grpSpPr>
        <p:pic>
          <p:nvPicPr>
            <p:cNvPr id="13" name="Immagine 2"/>
            <p:cNvPicPr>
              <a:picLocks noChangeAspect="1" noChangeArrowheads="1"/>
            </p:cNvPicPr>
            <p:nvPr userDrawn="1"/>
          </p:nvPicPr>
          <p:blipFill>
            <a:blip r:embed="rId2" cstate="print"/>
            <a:srcRect/>
            <a:stretch>
              <a:fillRect/>
            </a:stretch>
          </p:blipFill>
          <p:spPr bwMode="auto">
            <a:xfrm>
              <a:off x="3112721" y="6622898"/>
              <a:ext cx="468514" cy="316313"/>
            </a:xfrm>
            <a:prstGeom prst="rect">
              <a:avLst/>
            </a:prstGeom>
            <a:noFill/>
            <a:ln w="9525">
              <a:noFill/>
              <a:miter lim="800000"/>
              <a:headEnd/>
              <a:tailEnd/>
            </a:ln>
          </p:spPr>
        </p:pic>
        <p:sp>
          <p:nvSpPr>
            <p:cNvPr id="14" name="TextBox 17"/>
            <p:cNvSpPr txBox="1"/>
            <p:nvPr userDrawn="1"/>
          </p:nvSpPr>
          <p:spPr>
            <a:xfrm>
              <a:off x="3562872" y="6550223"/>
              <a:ext cx="5581128" cy="461665"/>
            </a:xfrm>
            <a:prstGeom prst="rect">
              <a:avLst/>
            </a:prstGeom>
            <a:noFill/>
          </p:spPr>
          <p:txBody>
            <a:bodyPr wrap="square" rtlCol="0">
              <a:spAutoFit/>
            </a:bodyPr>
            <a:lstStyle/>
            <a:p>
              <a:r>
                <a:rPr lang="en-GB" sz="800" kern="1200" dirty="0">
                  <a:solidFill>
                    <a:schemeClr val="tx1"/>
                  </a:solidFill>
                  <a:latin typeface="+mn-lt"/>
                  <a:ea typeface="+mn-ea"/>
                  <a:cs typeface="+mn-cs"/>
                </a:rPr>
                <a:t>This project has received funding from the European Union’s Horizon 2020 research and innovation programme under grant agreement No 763912. The sole responsibility for the content of this document lies with the authors. It does not necessarily represent the opinion of the European Union.</a:t>
              </a:r>
              <a:endParaRPr lang="de-DE" sz="800" kern="1200" dirty="0">
                <a:solidFill>
                  <a:schemeClr val="tx1"/>
                </a:solidFill>
                <a:latin typeface="+mn-lt"/>
                <a:ea typeface="+mn-ea"/>
                <a:cs typeface="+mn-cs"/>
              </a:endParaRPr>
            </a:p>
          </p:txBody>
        </p:sp>
      </p:grpSp>
      <p:pic>
        <p:nvPicPr>
          <p:cNvPr id="6" name="Picture 5"/>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8156" y="6445054"/>
            <a:ext cx="444281" cy="296313"/>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hteck 1"/>
          <p:cNvSpPr/>
          <p:nvPr userDrawn="1"/>
        </p:nvSpPr>
        <p:spPr>
          <a:xfrm>
            <a:off x="0" y="6165304"/>
            <a:ext cx="6660232" cy="692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2" name="Group 11"/>
          <p:cNvGrpSpPr/>
          <p:nvPr userDrawn="1"/>
        </p:nvGrpSpPr>
        <p:grpSpPr>
          <a:xfrm>
            <a:off x="10054" y="6357763"/>
            <a:ext cx="6031279" cy="461665"/>
            <a:chOff x="3112721" y="6550223"/>
            <a:chExt cx="6031279" cy="461665"/>
          </a:xfrm>
        </p:grpSpPr>
        <p:pic>
          <p:nvPicPr>
            <p:cNvPr id="13" name="Immagine 2"/>
            <p:cNvPicPr>
              <a:picLocks noChangeAspect="1" noChangeArrowheads="1"/>
            </p:cNvPicPr>
            <p:nvPr userDrawn="1"/>
          </p:nvPicPr>
          <p:blipFill>
            <a:blip r:embed="rId2" cstate="print"/>
            <a:srcRect/>
            <a:stretch>
              <a:fillRect/>
            </a:stretch>
          </p:blipFill>
          <p:spPr bwMode="auto">
            <a:xfrm>
              <a:off x="3112721" y="6622898"/>
              <a:ext cx="468514" cy="316313"/>
            </a:xfrm>
            <a:prstGeom prst="rect">
              <a:avLst/>
            </a:prstGeom>
            <a:noFill/>
            <a:ln w="9525">
              <a:noFill/>
              <a:miter lim="800000"/>
              <a:headEnd/>
              <a:tailEnd/>
            </a:ln>
          </p:spPr>
        </p:pic>
        <p:sp>
          <p:nvSpPr>
            <p:cNvPr id="14" name="TextBox 17"/>
            <p:cNvSpPr txBox="1"/>
            <p:nvPr userDrawn="1"/>
          </p:nvSpPr>
          <p:spPr>
            <a:xfrm>
              <a:off x="3562872" y="6550223"/>
              <a:ext cx="5581128" cy="461665"/>
            </a:xfrm>
            <a:prstGeom prst="rect">
              <a:avLst/>
            </a:prstGeom>
            <a:noFill/>
          </p:spPr>
          <p:txBody>
            <a:bodyPr wrap="square" rtlCol="0">
              <a:spAutoFit/>
            </a:bodyPr>
            <a:lstStyle/>
            <a:p>
              <a:r>
                <a:rPr lang="en-GB" sz="800" kern="1200" dirty="0">
                  <a:solidFill>
                    <a:schemeClr val="tx1"/>
                  </a:solidFill>
                  <a:latin typeface="+mn-lt"/>
                  <a:ea typeface="+mn-ea"/>
                  <a:cs typeface="+mn-cs"/>
                </a:rPr>
                <a:t>This project has received funding from the European Union’s Horizon 2020 research and innovation programme under grant agreement No 763912. The sole responsibility for the content of this document lies with the authors. It does not necessarily represent the opinion of the European Union.</a:t>
              </a:r>
              <a:endParaRPr lang="de-DE" sz="800" kern="1200" dirty="0">
                <a:solidFill>
                  <a:schemeClr val="tx1"/>
                </a:solidFill>
                <a:latin typeface="+mn-lt"/>
                <a:ea typeface="+mn-ea"/>
                <a:cs typeface="+mn-cs"/>
              </a:endParaRPr>
            </a:p>
          </p:txBody>
        </p:sp>
      </p:grpSp>
      <p:pic>
        <p:nvPicPr>
          <p:cNvPr id="6" name="Picture 5"/>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8156" y="6445054"/>
            <a:ext cx="444281" cy="296313"/>
          </a:xfrm>
          <a:prstGeom prst="rect">
            <a:avLst/>
          </a:prstGeom>
        </p:spPr>
      </p:pic>
    </p:spTree>
    <p:extLst>
      <p:ext uri="{BB962C8B-B14F-4D97-AF65-F5344CB8AC3E}">
        <p14:creationId xmlns:p14="http://schemas.microsoft.com/office/powerpoint/2010/main" xmlns="" val="362124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4.jpeg"/><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descr="rot klein.png"/>
          <p:cNvPicPr>
            <a:picLocks noChangeAspect="1"/>
          </p:cNvPicPr>
          <p:nvPr userDrawn="1"/>
        </p:nvPicPr>
        <p:blipFill>
          <a:blip r:embed="rId8" cstate="print"/>
          <a:srcRect r="2801" b="50000"/>
          <a:stretch>
            <a:fillRect/>
          </a:stretch>
        </p:blipFill>
        <p:spPr>
          <a:xfrm>
            <a:off x="6668437" y="6201156"/>
            <a:ext cx="2482425" cy="656844"/>
          </a:xfrm>
          <a:prstGeom prst="rect">
            <a:avLst/>
          </a:prstGeom>
        </p:spPr>
      </p:pic>
      <p:sp>
        <p:nvSpPr>
          <p:cNvPr id="10" name="TextBox 9"/>
          <p:cNvSpPr txBox="1"/>
          <p:nvPr userDrawn="1"/>
        </p:nvSpPr>
        <p:spPr>
          <a:xfrm>
            <a:off x="974591" y="6188124"/>
            <a:ext cx="5693846" cy="646331"/>
          </a:xfrm>
          <a:prstGeom prst="rect">
            <a:avLst/>
          </a:prstGeom>
          <a:noFill/>
        </p:spPr>
        <p:txBody>
          <a:bodyPr wrap="square" rtlCol="0">
            <a:spAutoFit/>
          </a:bodyPr>
          <a:lstStyle/>
          <a:p>
            <a:r>
              <a:rPr lang="en-GB" sz="900" kern="1200" dirty="0">
                <a:solidFill>
                  <a:schemeClr val="tx1"/>
                </a:solidFill>
                <a:latin typeface="+mn-lt"/>
                <a:ea typeface="+mn-ea"/>
                <a:cs typeface="+mn-cs"/>
              </a:rPr>
              <a:t>This project has received funding from the European Union’s Horizon 2020 research and innovation programme under grant agreement No 763912. </a:t>
            </a:r>
            <a:br>
              <a:rPr lang="en-GB" sz="900" kern="1200" dirty="0">
                <a:solidFill>
                  <a:schemeClr val="tx1"/>
                </a:solidFill>
                <a:latin typeface="+mn-lt"/>
                <a:ea typeface="+mn-ea"/>
                <a:cs typeface="+mn-cs"/>
              </a:rPr>
            </a:br>
            <a:r>
              <a:rPr lang="en-GB" sz="900" kern="1200" dirty="0">
                <a:solidFill>
                  <a:schemeClr val="tx1"/>
                </a:solidFill>
                <a:latin typeface="+mn-lt"/>
                <a:ea typeface="+mn-ea"/>
                <a:cs typeface="+mn-cs"/>
              </a:rPr>
              <a:t>The sole responsibility for the content of this document lies with the authors. It does not necessarily represent the opinion of the European Union.</a:t>
            </a:r>
            <a:endParaRPr lang="de-DE" sz="900" kern="1200" dirty="0">
              <a:solidFill>
                <a:schemeClr val="tx1"/>
              </a:solidFill>
              <a:latin typeface="+mn-lt"/>
              <a:ea typeface="+mn-ea"/>
              <a:cs typeface="+mn-cs"/>
            </a:endParaRPr>
          </a:p>
        </p:txBody>
      </p:sp>
      <p:pic>
        <p:nvPicPr>
          <p:cNvPr id="9" name="Picture 8" descr="SmarteesLogoWeb.jpg"/>
          <p:cNvPicPr>
            <a:picLocks noChangeAspect="1"/>
          </p:cNvPicPr>
          <p:nvPr userDrawn="1"/>
        </p:nvPicPr>
        <p:blipFill>
          <a:blip r:embed="rId9" cstate="print"/>
          <a:srcRect l="5096" t="17647" b="17647"/>
          <a:stretch>
            <a:fillRect/>
          </a:stretch>
        </p:blipFill>
        <p:spPr>
          <a:xfrm>
            <a:off x="251520" y="548680"/>
            <a:ext cx="3343182" cy="792088"/>
          </a:xfrm>
          <a:prstGeom prst="rect">
            <a:avLst/>
          </a:prstGeom>
        </p:spPr>
      </p:pic>
      <p:sp>
        <p:nvSpPr>
          <p:cNvPr id="11" name="Rectangle 10"/>
          <p:cNvSpPr>
            <a:spLocks noChangeArrowheads="1"/>
          </p:cNvSpPr>
          <p:nvPr userDrawn="1"/>
        </p:nvSpPr>
        <p:spPr bwMode="auto">
          <a:xfrm>
            <a:off x="7027134" y="6525344"/>
            <a:ext cx="2123728" cy="152400"/>
          </a:xfrm>
          <a:prstGeom prst="rect">
            <a:avLst/>
          </a:prstGeom>
          <a:noFill/>
          <a:ln w="9525">
            <a:noFill/>
            <a:miter lim="800000"/>
            <a:headEnd/>
            <a:tailEnd/>
          </a:ln>
          <a:effectLst/>
        </p:spPr>
        <p:txBody>
          <a:bodyPr wrap="none" anchor="ctr"/>
          <a:lstStyle/>
          <a:p>
            <a:pPr algn="ctr">
              <a:defRPr/>
            </a:pPr>
            <a:r>
              <a:rPr lang="en-US" sz="1000" b="1" dirty="0">
                <a:solidFill>
                  <a:schemeClr val="bg1"/>
                </a:solidFill>
                <a:latin typeface="Arial" charset="0"/>
              </a:rPr>
              <a:t>www.local-social-innovation.eu</a:t>
            </a:r>
          </a:p>
        </p:txBody>
      </p:sp>
      <p:pic>
        <p:nvPicPr>
          <p:cNvPr id="18" name="Picture 17" descr="rot lang.png"/>
          <p:cNvPicPr>
            <a:picLocks noChangeAspect="1"/>
          </p:cNvPicPr>
          <p:nvPr userDrawn="1"/>
        </p:nvPicPr>
        <p:blipFill>
          <a:blip r:embed="rId10" cstate="print"/>
          <a:srcRect l="2436" t="77949" r="20580" b="2029"/>
          <a:stretch>
            <a:fillRect/>
          </a:stretch>
        </p:blipFill>
        <p:spPr>
          <a:xfrm>
            <a:off x="0" y="0"/>
            <a:ext cx="9144000" cy="260648"/>
          </a:xfrm>
          <a:prstGeom prst="rect">
            <a:avLst/>
          </a:prstGeom>
        </p:spPr>
      </p:pic>
      <p:pic>
        <p:nvPicPr>
          <p:cNvPr id="8" name="Picture 7"/>
          <p:cNvPicPr>
            <a:picLocks noChangeAspect="1"/>
          </p:cNvPicPr>
          <p:nvPr userDrawn="1"/>
        </p:nvPicPr>
        <p:blipFill>
          <a:blip r:embed="rId11" cstate="print">
            <a:extLst>
              <a:ext uri="{28A0092B-C50C-407E-A947-70E740481C1C}">
                <a14:useLocalDpi xmlns:a14="http://schemas.microsoft.com/office/drawing/2010/main" xmlns="" val="0"/>
              </a:ext>
            </a:extLst>
          </a:blip>
          <a:stretch>
            <a:fillRect/>
          </a:stretch>
        </p:blipFill>
        <p:spPr>
          <a:xfrm>
            <a:off x="50877" y="6225960"/>
            <a:ext cx="930008" cy="62026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7" r:id="rId4"/>
    <p:sldLayoutId id="2147483655" r:id="rId5"/>
    <p:sldLayoutId id="2147483658"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1520" y="1988840"/>
            <a:ext cx="8784976" cy="3262432"/>
          </a:xfrm>
          <a:prstGeom prst="homePlate">
            <a:avLst>
              <a:gd name="adj" fmla="val 46826"/>
            </a:avLst>
          </a:prstGeom>
          <a:noFill/>
          <a:ln>
            <a:noFill/>
          </a:ln>
        </p:spPr>
        <p:txBody>
          <a:bodyPr wrap="square" rtlCol="0">
            <a:spAutoFit/>
          </a:bodyPr>
          <a:lstStyle/>
          <a:p>
            <a:pPr marL="180975"/>
            <a:r>
              <a:rPr lang="en-US" sz="3600" b="1" dirty="0">
                <a:solidFill>
                  <a:schemeClr val="accent1"/>
                </a:solidFill>
              </a:rPr>
              <a:t>A typology of social energy innovations </a:t>
            </a:r>
            <a:r>
              <a:rPr lang="en-US" sz="3600" b="1" dirty="0" smtClean="0">
                <a:solidFill>
                  <a:schemeClr val="accent1"/>
                </a:solidFill>
              </a:rPr>
              <a:t>in practice </a:t>
            </a:r>
            <a:endParaRPr lang="en-US" sz="3600" b="1" dirty="0">
              <a:solidFill>
                <a:schemeClr val="accent1"/>
              </a:solidFill>
            </a:endParaRPr>
          </a:p>
          <a:p>
            <a:pPr marL="180975"/>
            <a:endParaRPr lang="en-US" i="1" dirty="0" smtClean="0">
              <a:solidFill>
                <a:schemeClr val="accent1"/>
              </a:solidFill>
            </a:endParaRPr>
          </a:p>
          <a:p>
            <a:pPr marL="180975"/>
            <a:r>
              <a:rPr lang="en-US" i="1" dirty="0" smtClean="0">
                <a:solidFill>
                  <a:schemeClr val="accent1"/>
                </a:solidFill>
              </a:rPr>
              <a:t>Look </a:t>
            </a:r>
            <a:r>
              <a:rPr lang="en-US" i="1" dirty="0">
                <a:solidFill>
                  <a:schemeClr val="accent1"/>
                </a:solidFill>
              </a:rPr>
              <a:t>what the </a:t>
            </a:r>
            <a:r>
              <a:rPr lang="en-US" i="1" dirty="0" err="1">
                <a:solidFill>
                  <a:schemeClr val="accent1"/>
                </a:solidFill>
              </a:rPr>
              <a:t>neighbours</a:t>
            </a:r>
            <a:r>
              <a:rPr lang="en-US" i="1" dirty="0">
                <a:solidFill>
                  <a:schemeClr val="accent1"/>
                </a:solidFill>
              </a:rPr>
              <a:t> are doing</a:t>
            </a:r>
            <a:r>
              <a:rPr lang="en-US" i="1" dirty="0" smtClean="0">
                <a:solidFill>
                  <a:schemeClr val="accent1"/>
                </a:solidFill>
              </a:rPr>
              <a:t>! Communities </a:t>
            </a:r>
            <a:r>
              <a:rPr lang="en-US" i="1" dirty="0">
                <a:solidFill>
                  <a:schemeClr val="accent1"/>
                </a:solidFill>
              </a:rPr>
              <a:t>shaping </a:t>
            </a:r>
            <a:r>
              <a:rPr lang="en-US" i="1" dirty="0" smtClean="0">
                <a:solidFill>
                  <a:schemeClr val="accent1"/>
                </a:solidFill>
              </a:rPr>
              <a:t>sustainability</a:t>
            </a:r>
          </a:p>
          <a:p>
            <a:pPr marL="180975"/>
            <a:r>
              <a:rPr lang="en-US" sz="2000" i="1" dirty="0" smtClean="0">
                <a:solidFill>
                  <a:schemeClr val="accent1"/>
                </a:solidFill>
              </a:rPr>
              <a:t>SMARTEES Final Conference</a:t>
            </a:r>
          </a:p>
          <a:p>
            <a:pPr marL="180975"/>
            <a:endParaRPr lang="en-US" sz="2000" i="1" dirty="0" smtClean="0">
              <a:solidFill>
                <a:schemeClr val="accent1"/>
              </a:solidFill>
            </a:endParaRPr>
          </a:p>
          <a:p>
            <a:pPr marL="180975"/>
            <a:r>
              <a:rPr lang="it-IT" sz="1600" dirty="0" smtClean="0">
                <a:solidFill>
                  <a:schemeClr val="accent1"/>
                </a:solidFill>
              </a:rPr>
              <a:t>Gabriele Quinti, Giovanni </a:t>
            </a:r>
            <a:r>
              <a:rPr lang="it-IT" sz="1600" dirty="0" err="1">
                <a:solidFill>
                  <a:schemeClr val="accent1"/>
                </a:solidFill>
              </a:rPr>
              <a:t>Caiati</a:t>
            </a:r>
            <a:r>
              <a:rPr lang="it-IT" sz="1600" dirty="0">
                <a:solidFill>
                  <a:schemeClr val="accent1"/>
                </a:solidFill>
              </a:rPr>
              <a:t>, Federico Luigi </a:t>
            </a:r>
            <a:r>
              <a:rPr lang="it-IT" sz="1600" dirty="0" smtClean="0">
                <a:solidFill>
                  <a:schemeClr val="accent1"/>
                </a:solidFill>
              </a:rPr>
              <a:t>Marta</a:t>
            </a:r>
            <a:endParaRPr lang="en-IE" sz="1600" dirty="0">
              <a:solidFill>
                <a:schemeClr val="accent1"/>
              </a:solidFill>
            </a:endParaRPr>
          </a:p>
          <a:p>
            <a:pPr marL="180975">
              <a:lnSpc>
                <a:spcPct val="150000"/>
              </a:lnSpc>
            </a:pPr>
            <a:endParaRPr lang="en-IE" sz="1400" dirty="0" smtClean="0">
              <a:solidFill>
                <a:schemeClr val="accent1"/>
              </a:solidFill>
            </a:endParaRPr>
          </a:p>
          <a:p>
            <a:pPr marL="180975">
              <a:lnSpc>
                <a:spcPct val="150000"/>
              </a:lnSpc>
            </a:pPr>
            <a:r>
              <a:rPr lang="en-IE" sz="1400" dirty="0" smtClean="0">
                <a:solidFill>
                  <a:schemeClr val="accent1"/>
                </a:solidFill>
              </a:rPr>
              <a:t>Online, 14 September 2021</a:t>
            </a:r>
            <a:endParaRPr lang="en-IE" sz="1400" dirty="0">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848872" cy="432048"/>
          </a:xfrm>
        </p:spPr>
        <p:txBody>
          <a:bodyPr/>
          <a:lstStyle/>
          <a:p>
            <a:r>
              <a:rPr lang="en-US" sz="2900" dirty="0" smtClean="0"/>
              <a:t>STRUCTURAL CHANGES X SMARTEES CASES (Cl.1)</a:t>
            </a:r>
            <a:endParaRPr lang="de-DE" sz="2900" dirty="0"/>
          </a:p>
        </p:txBody>
      </p:sp>
      <p:sp>
        <p:nvSpPr>
          <p:cNvPr id="3" name="Content Placeholder 2"/>
          <p:cNvSpPr>
            <a:spLocks noGrp="1"/>
          </p:cNvSpPr>
          <p:nvPr>
            <p:ph idx="1"/>
          </p:nvPr>
        </p:nvSpPr>
        <p:spPr>
          <a:xfrm>
            <a:off x="462372" y="1329318"/>
            <a:ext cx="8219256" cy="4980002"/>
          </a:xfrm>
        </p:spPr>
        <p:txBody>
          <a:bodyPr/>
          <a:lstStyle/>
          <a:p>
            <a:r>
              <a:rPr lang="en-US" sz="1500" b="1" dirty="0"/>
              <a:t>Irreversibility</a:t>
            </a:r>
            <a:r>
              <a:rPr lang="en-US" sz="1500" dirty="0"/>
              <a:t>. In both cities, transformation in mobility patterns is so deeply </a:t>
            </a:r>
            <a:r>
              <a:rPr lang="en-US" sz="1500" dirty="0" smtClean="0"/>
              <a:t>rooted </a:t>
            </a:r>
            <a:r>
              <a:rPr lang="en-US" sz="1500" dirty="0"/>
              <a:t>(albeit leadership </a:t>
            </a:r>
            <a:r>
              <a:rPr lang="en-US" sz="1500" dirty="0" smtClean="0"/>
              <a:t>turn-over), </a:t>
            </a:r>
            <a:r>
              <a:rPr lang="en-US" sz="1500" dirty="0"/>
              <a:t>to be </a:t>
            </a:r>
            <a:r>
              <a:rPr lang="en-US" sz="1500" dirty="0" smtClean="0"/>
              <a:t>considered irreversible (</a:t>
            </a:r>
            <a:r>
              <a:rPr lang="en-US" sz="1500" dirty="0"/>
              <a:t>e.g. </a:t>
            </a:r>
            <a:r>
              <a:rPr lang="en-US" sz="1500" dirty="0" smtClean="0"/>
              <a:t>Zürich from </a:t>
            </a:r>
            <a:r>
              <a:rPr lang="en-US" sz="1500" dirty="0"/>
              <a:t>53% to 60% </a:t>
            </a:r>
            <a:r>
              <a:rPr lang="en-US" sz="1500" dirty="0" smtClean="0"/>
              <a:t>of </a:t>
            </a:r>
            <a:r>
              <a:rPr lang="en-US" sz="1500" dirty="0"/>
              <a:t>the </a:t>
            </a:r>
            <a:r>
              <a:rPr lang="en-US" sz="1500" dirty="0" smtClean="0"/>
              <a:t>Zürich households </a:t>
            </a:r>
            <a:r>
              <a:rPr lang="en-US" sz="1500" dirty="0"/>
              <a:t>do not own a </a:t>
            </a:r>
            <a:r>
              <a:rPr lang="en-US" sz="1500" dirty="0" smtClean="0"/>
              <a:t>car; Groningen</a:t>
            </a:r>
            <a:r>
              <a:rPr lang="en-US" sz="1500" dirty="0"/>
              <a:t>, </a:t>
            </a:r>
            <a:r>
              <a:rPr lang="en-US" sz="1500" dirty="0" smtClean="0"/>
              <a:t>an </a:t>
            </a:r>
            <a:r>
              <a:rPr lang="en-US" sz="1500" dirty="0"/>
              <a:t>average of </a:t>
            </a:r>
            <a:r>
              <a:rPr lang="en-US" sz="1500" dirty="0" smtClean="0"/>
              <a:t>1.4 bikes </a:t>
            </a:r>
            <a:r>
              <a:rPr lang="en-US" sz="1500" dirty="0"/>
              <a:t>per </a:t>
            </a:r>
            <a:r>
              <a:rPr lang="en-US" sz="1500" dirty="0" smtClean="0"/>
              <a:t>person).</a:t>
            </a:r>
          </a:p>
          <a:p>
            <a:r>
              <a:rPr lang="en-US" sz="1500" b="1" dirty="0"/>
              <a:t>Comprehensiveness</a:t>
            </a:r>
            <a:r>
              <a:rPr lang="en-US" sz="1500" b="1" dirty="0" smtClean="0"/>
              <a:t>.</a:t>
            </a:r>
            <a:r>
              <a:rPr lang="en-US" sz="1500" dirty="0"/>
              <a:t> </a:t>
            </a:r>
            <a:r>
              <a:rPr lang="en-US" sz="1500" dirty="0" smtClean="0"/>
              <a:t>Mobility </a:t>
            </a:r>
            <a:r>
              <a:rPr lang="en-US" sz="1500" dirty="0"/>
              <a:t>patterns </a:t>
            </a:r>
            <a:r>
              <a:rPr lang="en-US" sz="1500" dirty="0" smtClean="0"/>
              <a:t>changed deeply. However, in </a:t>
            </a:r>
            <a:r>
              <a:rPr lang="en-US" sz="1500" dirty="0"/>
              <a:t>Zürich, a comprehensive modification of the local life, affecting attitudes, daily </a:t>
            </a:r>
            <a:r>
              <a:rPr lang="en-US" sz="1500" dirty="0" smtClean="0"/>
              <a:t>behaviors  and </a:t>
            </a:r>
            <a:r>
              <a:rPr lang="en-US" sz="1500" dirty="0"/>
              <a:t>practices of citizens, beyond the mobility, cannot be perceived. </a:t>
            </a:r>
            <a:r>
              <a:rPr lang="en-US" sz="1500" dirty="0" smtClean="0"/>
              <a:t>Moreover</a:t>
            </a:r>
            <a:r>
              <a:rPr lang="en-US" sz="1500" dirty="0"/>
              <a:t>, mobility strategy is still weakly integrated in the broader energy policy. </a:t>
            </a:r>
            <a:r>
              <a:rPr lang="en-US" sz="1500" dirty="0" smtClean="0"/>
              <a:t>In Groningen</a:t>
            </a:r>
            <a:r>
              <a:rPr lang="en-US" sz="1500" dirty="0"/>
              <a:t>, the quality of the public space improved </a:t>
            </a:r>
            <a:r>
              <a:rPr lang="en-US" sz="1500" dirty="0" smtClean="0"/>
              <a:t>with </a:t>
            </a:r>
            <a:r>
              <a:rPr lang="en-US" sz="1500" dirty="0"/>
              <a:t>positive effects on </a:t>
            </a:r>
            <a:r>
              <a:rPr lang="en-US" sz="1500" dirty="0" smtClean="0"/>
              <a:t>social cohesion; </a:t>
            </a:r>
            <a:r>
              <a:rPr lang="en-US" sz="1500" dirty="0"/>
              <a:t>moreover many </a:t>
            </a:r>
            <a:r>
              <a:rPr lang="en-US" sz="1500" dirty="0" smtClean="0"/>
              <a:t>relevant sustainability </a:t>
            </a:r>
            <a:r>
              <a:rPr lang="en-US" sz="1500" dirty="0"/>
              <a:t>dimensions such as well-being, energy use and economic viability have </a:t>
            </a:r>
            <a:r>
              <a:rPr lang="en-US" sz="1500" dirty="0" smtClean="0"/>
              <a:t>been positively affected.</a:t>
            </a:r>
          </a:p>
          <a:p>
            <a:r>
              <a:rPr lang="en-US" sz="1500" b="1" dirty="0"/>
              <a:t>Inclusiveness</a:t>
            </a:r>
            <a:r>
              <a:rPr lang="en-US" sz="1500" dirty="0"/>
              <a:t>. Since many years change has deeply involved (almost) all the relevant players </a:t>
            </a:r>
            <a:r>
              <a:rPr lang="en-US" sz="1500" dirty="0" smtClean="0"/>
              <a:t>and stakeholders </a:t>
            </a:r>
            <a:r>
              <a:rPr lang="en-US" sz="1500" dirty="0"/>
              <a:t>within the involved territory/system, from the leaderships to the citizens, and </a:t>
            </a:r>
            <a:r>
              <a:rPr lang="en-US" sz="1500" dirty="0" smtClean="0"/>
              <a:t>the evolution </a:t>
            </a:r>
            <a:r>
              <a:rPr lang="en-US" sz="1500" dirty="0"/>
              <a:t>of the mobility patterns can be considered a collective effort. This is true since ever </a:t>
            </a:r>
            <a:r>
              <a:rPr lang="en-US" sz="1500" dirty="0" smtClean="0"/>
              <a:t>in Zürich</a:t>
            </a:r>
            <a:r>
              <a:rPr lang="en-US" sz="1500" dirty="0"/>
              <a:t>, while in Groningen, the </a:t>
            </a:r>
            <a:r>
              <a:rPr lang="en-US" sz="1500" dirty="0" err="1"/>
              <a:t>organisation</a:t>
            </a:r>
            <a:r>
              <a:rPr lang="en-US" sz="1500" dirty="0"/>
              <a:t> of city planning has changed completely during the years with a transition from top-down policy </a:t>
            </a:r>
            <a:r>
              <a:rPr lang="en-US" sz="1500" dirty="0" smtClean="0"/>
              <a:t>to a mixed </a:t>
            </a:r>
            <a:r>
              <a:rPr lang="en-US" sz="1500" dirty="0"/>
              <a:t>policy via consultation to referenda and co-creation of plans thanks also to </a:t>
            </a:r>
            <a:r>
              <a:rPr lang="en-US" sz="1500" dirty="0" smtClean="0"/>
              <a:t>intensive relations </a:t>
            </a:r>
            <a:r>
              <a:rPr lang="en-US" sz="1500" dirty="0"/>
              <a:t>between the citizens, municipality and shopkeepers/entrepreneurs</a:t>
            </a:r>
            <a:r>
              <a:rPr lang="en-US" sz="1500" dirty="0" smtClean="0"/>
              <a:t>.</a:t>
            </a:r>
          </a:p>
          <a:p>
            <a:r>
              <a:rPr lang="en-US" sz="1500" b="1" dirty="0" err="1"/>
              <a:t>Contextualisation</a:t>
            </a:r>
            <a:r>
              <a:rPr lang="en-US" sz="1500" dirty="0"/>
              <a:t>. Both cases are highly </a:t>
            </a:r>
            <a:r>
              <a:rPr lang="en-US" sz="1500" dirty="0" err="1" smtClean="0"/>
              <a:t>contextualised</a:t>
            </a:r>
            <a:r>
              <a:rPr lang="en-US" sz="1500" dirty="0"/>
              <a:t>. In Zürich, many social features of </a:t>
            </a:r>
            <a:r>
              <a:rPr lang="en-US" sz="1500" dirty="0" smtClean="0"/>
              <a:t>the mobility </a:t>
            </a:r>
            <a:r>
              <a:rPr lang="en-US" sz="1500" dirty="0"/>
              <a:t>strategy have been conceived according to an institutional context (e.g., the “</a:t>
            </a:r>
            <a:r>
              <a:rPr lang="en-US" sz="1500" dirty="0" smtClean="0"/>
              <a:t>direct democracy</a:t>
            </a:r>
            <a:r>
              <a:rPr lang="en-US" sz="1500" dirty="0"/>
              <a:t>” through frequent referenda and intensive consultations), which is very specific </a:t>
            </a:r>
            <a:r>
              <a:rPr lang="en-US" sz="1500" dirty="0" smtClean="0"/>
              <a:t>to Switzerland. </a:t>
            </a:r>
            <a:r>
              <a:rPr lang="en-US" sz="1500" dirty="0"/>
              <a:t>Groningen case is rooted ion the biking </a:t>
            </a:r>
            <a:r>
              <a:rPr lang="en-US" sz="1500" dirty="0" smtClean="0"/>
              <a:t>culture widespread </a:t>
            </a:r>
            <a:r>
              <a:rPr lang="en-US" sz="1500" dirty="0"/>
              <a:t>in countries such the </a:t>
            </a:r>
            <a:r>
              <a:rPr lang="en-US" sz="1500" dirty="0" smtClean="0"/>
              <a:t>Netherlands </a:t>
            </a:r>
            <a:r>
              <a:rPr lang="en-US" sz="1500" dirty="0"/>
              <a:t>and </a:t>
            </a:r>
            <a:r>
              <a:rPr lang="en-US" sz="1500" dirty="0" smtClean="0"/>
              <a:t>often much </a:t>
            </a:r>
            <a:r>
              <a:rPr lang="en-US" sz="1500" dirty="0"/>
              <a:t>less elsewhere</a:t>
            </a:r>
            <a:r>
              <a:rPr lang="en-US" sz="1200" dirty="0"/>
              <a:t>.</a:t>
            </a:r>
            <a:endParaRPr lang="en-US" sz="1200" dirty="0" smtClean="0"/>
          </a:p>
          <a:p>
            <a:endParaRPr lang="en-GB" dirty="0"/>
          </a:p>
        </p:txBody>
      </p:sp>
    </p:spTree>
    <p:extLst>
      <p:ext uri="{BB962C8B-B14F-4D97-AF65-F5344CB8AC3E}">
        <p14:creationId xmlns:p14="http://schemas.microsoft.com/office/powerpoint/2010/main" xmlns="" val="2256494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424936" cy="504056"/>
          </a:xfrm>
        </p:spPr>
        <p:txBody>
          <a:bodyPr/>
          <a:lstStyle/>
          <a:p>
            <a:r>
              <a:rPr lang="en-US" dirty="0" smtClean="0"/>
              <a:t>HUMAN ENERGY X SMARTEES CASES (Cluster 1)</a:t>
            </a:r>
            <a:endParaRPr lang="de-DE" dirty="0"/>
          </a:p>
        </p:txBody>
      </p:sp>
      <p:sp>
        <p:nvSpPr>
          <p:cNvPr id="3" name="Content Placeholder 2"/>
          <p:cNvSpPr>
            <a:spLocks noGrp="1"/>
          </p:cNvSpPr>
          <p:nvPr>
            <p:ph idx="1"/>
          </p:nvPr>
        </p:nvSpPr>
        <p:spPr>
          <a:xfrm>
            <a:off x="467544" y="1124744"/>
            <a:ext cx="8219256" cy="5256584"/>
          </a:xfrm>
        </p:spPr>
        <p:txBody>
          <a:bodyPr/>
          <a:lstStyle/>
          <a:p>
            <a:r>
              <a:rPr lang="en-GB" b="1" dirty="0" smtClean="0"/>
              <a:t>Social energy</a:t>
            </a:r>
          </a:p>
          <a:p>
            <a:pPr marL="342900" indent="-342900">
              <a:buFontTx/>
              <a:buChar char="-"/>
            </a:pPr>
            <a:r>
              <a:rPr lang="en-US" sz="1800" dirty="0" smtClean="0"/>
              <a:t>citizens </a:t>
            </a:r>
            <a:r>
              <a:rPr lang="en-US" sz="1800" dirty="0"/>
              <a:t>in decision </a:t>
            </a:r>
            <a:r>
              <a:rPr lang="en-US" sz="1800" dirty="0" smtClean="0"/>
              <a:t>making (see 1</a:t>
            </a:r>
            <a:r>
              <a:rPr lang="en-US" sz="1800" baseline="30000" dirty="0" smtClean="0"/>
              <a:t>st</a:t>
            </a:r>
            <a:r>
              <a:rPr lang="en-US" sz="1800" dirty="0" smtClean="0"/>
              <a:t> and 2</a:t>
            </a:r>
            <a:r>
              <a:rPr lang="en-US" sz="1800" baseline="30000" dirty="0" smtClean="0"/>
              <a:t>nd</a:t>
            </a:r>
            <a:r>
              <a:rPr lang="en-US" sz="1800" dirty="0" smtClean="0"/>
              <a:t> frame)</a:t>
            </a:r>
          </a:p>
          <a:p>
            <a:pPr marL="342900" indent="-342900">
              <a:buFontTx/>
              <a:buChar char="-"/>
            </a:pPr>
            <a:r>
              <a:rPr lang="en-GB" sz="1800" dirty="0"/>
              <a:t>widespread practice of </a:t>
            </a:r>
            <a:r>
              <a:rPr lang="en-GB" sz="1800" dirty="0" smtClean="0"/>
              <a:t>negotiation:</a:t>
            </a:r>
          </a:p>
          <a:p>
            <a:pPr marL="1085850" lvl="1" indent="-342900">
              <a:buFontTx/>
              <a:buChar char="-"/>
            </a:pPr>
            <a:r>
              <a:rPr lang="en-GB" sz="1800" dirty="0" smtClean="0"/>
              <a:t>Zürich</a:t>
            </a:r>
            <a:r>
              <a:rPr lang="en-GB" sz="1800" dirty="0"/>
              <a:t>: high</a:t>
            </a:r>
          </a:p>
          <a:p>
            <a:pPr marL="1085850" lvl="1" indent="-342900">
              <a:buFontTx/>
              <a:buChar char="-"/>
            </a:pPr>
            <a:r>
              <a:rPr lang="en-GB" sz="1800" dirty="0" smtClean="0"/>
              <a:t>Groningen: </a:t>
            </a:r>
            <a:r>
              <a:rPr lang="en-US" sz="1800" dirty="0"/>
              <a:t>low at the beginning; higher later</a:t>
            </a:r>
            <a:endParaRPr lang="en-GB" sz="1800" dirty="0" smtClean="0"/>
          </a:p>
          <a:p>
            <a:pPr marL="342900" indent="-342900">
              <a:buFontTx/>
              <a:buChar char="-"/>
            </a:pPr>
            <a:r>
              <a:rPr lang="en-GB" sz="1800" dirty="0" smtClean="0"/>
              <a:t>continuous </a:t>
            </a:r>
            <a:r>
              <a:rPr lang="en-GB" sz="1800" dirty="0"/>
              <a:t>and multilateral communication on multiple </a:t>
            </a:r>
            <a:r>
              <a:rPr lang="en-GB" sz="1800" dirty="0" smtClean="0"/>
              <a:t>levels: high in both cases</a:t>
            </a:r>
            <a:endParaRPr lang="en-GB" sz="1800" dirty="0"/>
          </a:p>
          <a:p>
            <a:pPr>
              <a:spcBef>
                <a:spcPts val="400"/>
              </a:spcBef>
            </a:pPr>
            <a:r>
              <a:rPr lang="en-GB" b="1" dirty="0" err="1" smtClean="0"/>
              <a:t>Endosomatic</a:t>
            </a:r>
            <a:r>
              <a:rPr lang="en-GB" b="1" dirty="0" smtClean="0"/>
              <a:t> energy</a:t>
            </a:r>
          </a:p>
          <a:p>
            <a:pPr marL="285750" indent="-285750">
              <a:buFontTx/>
              <a:buChar char="-"/>
            </a:pPr>
            <a:r>
              <a:rPr lang="en-US" sz="1800" dirty="0" smtClean="0"/>
              <a:t>increased </a:t>
            </a:r>
            <a:r>
              <a:rPr lang="en-US" sz="1800" dirty="0"/>
              <a:t>resort to muscular energy  (e.g</a:t>
            </a:r>
            <a:r>
              <a:rPr lang="en-US" sz="1800" dirty="0" smtClean="0"/>
              <a:t>., </a:t>
            </a:r>
            <a:r>
              <a:rPr lang="en-US" sz="1800" dirty="0"/>
              <a:t>walking or </a:t>
            </a:r>
            <a:r>
              <a:rPr lang="en-US" sz="1800" dirty="0" smtClean="0"/>
              <a:t>cycling)</a:t>
            </a:r>
          </a:p>
          <a:p>
            <a:pPr marL="1028700" lvl="1">
              <a:buFontTx/>
              <a:buChar char="-"/>
            </a:pPr>
            <a:r>
              <a:rPr lang="en-GB" sz="1800" dirty="0" smtClean="0"/>
              <a:t>Zürich</a:t>
            </a:r>
            <a:r>
              <a:rPr lang="en-GB" sz="1800" dirty="0"/>
              <a:t>: </a:t>
            </a:r>
            <a:r>
              <a:rPr lang="en-GB" sz="1800" dirty="0" smtClean="0"/>
              <a:t>medium</a:t>
            </a:r>
          </a:p>
          <a:p>
            <a:pPr marL="1028700" lvl="1">
              <a:buFontTx/>
              <a:buChar char="-"/>
            </a:pPr>
            <a:r>
              <a:rPr lang="en-GB" sz="1800" dirty="0" smtClean="0"/>
              <a:t>Groningen</a:t>
            </a:r>
            <a:r>
              <a:rPr lang="en-GB" sz="1800" dirty="0"/>
              <a:t>: </a:t>
            </a:r>
            <a:r>
              <a:rPr lang="en-GB" sz="1800" dirty="0" smtClean="0"/>
              <a:t>very high</a:t>
            </a:r>
            <a:endParaRPr lang="en-GB" dirty="0" smtClean="0"/>
          </a:p>
          <a:p>
            <a:pPr>
              <a:spcBef>
                <a:spcPts val="400"/>
              </a:spcBef>
            </a:pPr>
            <a:r>
              <a:rPr lang="en-GB" b="1" dirty="0" err="1"/>
              <a:t>Extrasomatic</a:t>
            </a:r>
            <a:r>
              <a:rPr lang="en-GB" b="1" dirty="0"/>
              <a:t> </a:t>
            </a:r>
            <a:r>
              <a:rPr lang="en-GB" b="1" dirty="0" smtClean="0"/>
              <a:t>energy</a:t>
            </a:r>
          </a:p>
          <a:p>
            <a:pPr marL="342900" indent="-342900">
              <a:buFontTx/>
              <a:buChar char="-"/>
            </a:pPr>
            <a:r>
              <a:rPr lang="en-US" sz="1800" dirty="0" smtClean="0"/>
              <a:t>towards </a:t>
            </a:r>
            <a:r>
              <a:rPr lang="en-US" sz="1800" dirty="0"/>
              <a:t>low/no carbon energy </a:t>
            </a:r>
            <a:r>
              <a:rPr lang="en-US" sz="1800" dirty="0" smtClean="0"/>
              <a:t>sources:</a:t>
            </a:r>
          </a:p>
          <a:p>
            <a:pPr marL="1085850" lvl="1" indent="-342900">
              <a:buFontTx/>
              <a:buChar char="-"/>
            </a:pPr>
            <a:r>
              <a:rPr lang="en-US" sz="1800" dirty="0"/>
              <a:t>Zürich</a:t>
            </a:r>
            <a:r>
              <a:rPr lang="en-US" sz="1800" dirty="0" smtClean="0"/>
              <a:t>: medium </a:t>
            </a:r>
          </a:p>
          <a:p>
            <a:pPr marL="1085850" lvl="1" indent="-342900">
              <a:buFontTx/>
              <a:buChar char="-"/>
            </a:pPr>
            <a:r>
              <a:rPr lang="en-US" sz="1800" dirty="0" smtClean="0"/>
              <a:t>Groningen</a:t>
            </a:r>
            <a:r>
              <a:rPr lang="en-US" sz="1800" dirty="0"/>
              <a:t>: medium/high </a:t>
            </a:r>
            <a:r>
              <a:rPr lang="en-US" sz="1800" dirty="0" smtClean="0"/>
              <a:t>(lighthouse city)</a:t>
            </a:r>
            <a:endParaRPr lang="en-US" sz="1800" dirty="0" smtClean="0"/>
          </a:p>
          <a:p>
            <a:pPr marL="342900" indent="-342900">
              <a:buFontTx/>
              <a:buChar char="-"/>
            </a:pPr>
            <a:r>
              <a:rPr lang="en-US" sz="1800" dirty="0" smtClean="0"/>
              <a:t>shared ownership/self-production </a:t>
            </a:r>
            <a:r>
              <a:rPr lang="en-US" sz="1800" dirty="0"/>
              <a:t>of </a:t>
            </a:r>
            <a:r>
              <a:rPr lang="en-US" sz="1800" dirty="0" smtClean="0"/>
              <a:t>energy: low in both cases</a:t>
            </a:r>
            <a:endParaRPr lang="en-US" sz="1800" dirty="0"/>
          </a:p>
          <a:p>
            <a:endParaRPr lang="en-GB" dirty="0" smtClean="0"/>
          </a:p>
          <a:p>
            <a:endParaRPr lang="en-GB" dirty="0" smtClean="0"/>
          </a:p>
          <a:p>
            <a:endParaRPr lang="en-GB" dirty="0" smtClean="0"/>
          </a:p>
          <a:p>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xmlns="" val="3375479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424936" cy="504056"/>
          </a:xfrm>
        </p:spPr>
        <p:txBody>
          <a:bodyPr/>
          <a:lstStyle/>
          <a:p>
            <a:r>
              <a:rPr lang="en-US" dirty="0" smtClean="0"/>
              <a:t>CONCLUDING REMARKS</a:t>
            </a:r>
            <a:endParaRPr lang="de-DE" dirty="0"/>
          </a:p>
        </p:txBody>
      </p:sp>
      <p:sp>
        <p:nvSpPr>
          <p:cNvPr id="3" name="Content Placeholder 2"/>
          <p:cNvSpPr>
            <a:spLocks noGrp="1"/>
          </p:cNvSpPr>
          <p:nvPr>
            <p:ph idx="1"/>
          </p:nvPr>
        </p:nvSpPr>
        <p:spPr>
          <a:xfrm>
            <a:off x="462372" y="1412776"/>
            <a:ext cx="8219256" cy="4752527"/>
          </a:xfrm>
        </p:spPr>
        <p:txBody>
          <a:bodyPr/>
          <a:lstStyle/>
          <a:p>
            <a:pPr>
              <a:spcBef>
                <a:spcPts val="0"/>
              </a:spcBef>
            </a:pPr>
            <a:r>
              <a:rPr lang="en-US" sz="2100" b="1" dirty="0" smtClean="0"/>
              <a:t>TIPOLOGY EX-ANTE</a:t>
            </a:r>
          </a:p>
          <a:p>
            <a:pPr marL="342900" indent="-342900">
              <a:spcBef>
                <a:spcPts val="0"/>
              </a:spcBef>
              <a:buFont typeface="Arial" panose="020B0604020202020204" pitchFamily="34" charset="0"/>
              <a:buChar char="•"/>
            </a:pPr>
            <a:r>
              <a:rPr lang="en-US" sz="2100" dirty="0" smtClean="0"/>
              <a:t>According to the territory (city, district, island)</a:t>
            </a:r>
          </a:p>
          <a:p>
            <a:pPr marL="342900" indent="-342900">
              <a:spcBef>
                <a:spcPts val="0"/>
              </a:spcBef>
              <a:buFont typeface="Arial" panose="020B0604020202020204" pitchFamily="34" charset="0"/>
              <a:buChar char="•"/>
            </a:pPr>
            <a:r>
              <a:rPr lang="en-US" sz="2100" dirty="0" smtClean="0"/>
              <a:t>According to the related technology/urban </a:t>
            </a:r>
            <a:r>
              <a:rPr lang="en-US" sz="2100" dirty="0" smtClean="0"/>
              <a:t>innovation(s</a:t>
            </a:r>
            <a:r>
              <a:rPr lang="en-US" sz="2100" dirty="0" smtClean="0"/>
              <a:t>)</a:t>
            </a:r>
          </a:p>
          <a:p>
            <a:pPr marL="342900" indent="-342900">
              <a:spcBef>
                <a:spcPts val="0"/>
              </a:spcBef>
              <a:buFont typeface="Arial" panose="020B0604020202020204" pitchFamily="34" charset="0"/>
              <a:buChar char="•"/>
            </a:pPr>
            <a:r>
              <a:rPr lang="en-US" sz="2100" dirty="0" smtClean="0">
                <a:sym typeface="Wingdings" panose="05000000000000000000" pitchFamily="2" charset="2"/>
              </a:rPr>
              <a:t> The five SMARTEES clusters</a:t>
            </a:r>
          </a:p>
          <a:p>
            <a:pPr>
              <a:spcBef>
                <a:spcPts val="0"/>
              </a:spcBef>
            </a:pPr>
            <a:endParaRPr lang="en-US" sz="2100" dirty="0" smtClean="0"/>
          </a:p>
          <a:p>
            <a:pPr>
              <a:spcBef>
                <a:spcPts val="0"/>
              </a:spcBef>
            </a:pPr>
            <a:r>
              <a:rPr lang="en-US" sz="2100" b="1" dirty="0" smtClean="0"/>
              <a:t>we could try to conceive a TIPOLOGY EX POST (based on the 3 frames)</a:t>
            </a:r>
          </a:p>
          <a:p>
            <a:pPr marL="342900" indent="-342900">
              <a:spcBef>
                <a:spcPts val="0"/>
              </a:spcBef>
              <a:buFont typeface="Arial" panose="020B0604020202020204" pitchFamily="34" charset="0"/>
              <a:buChar char="•"/>
            </a:pPr>
            <a:r>
              <a:rPr lang="en-US" sz="2100" dirty="0" smtClean="0"/>
              <a:t>Irreversibility + anticipation (diachronic </a:t>
            </a:r>
            <a:r>
              <a:rPr lang="en-US" sz="2100" dirty="0" smtClean="0"/>
              <a:t>“solidity”)</a:t>
            </a:r>
            <a:endParaRPr lang="en-US" sz="2100" dirty="0" smtClean="0"/>
          </a:p>
          <a:p>
            <a:pPr marL="342900" indent="-342900">
              <a:spcBef>
                <a:spcPts val="0"/>
              </a:spcBef>
              <a:buFont typeface="Arial" panose="020B0604020202020204" pitchFamily="34" charset="0"/>
              <a:buChar char="•"/>
            </a:pPr>
            <a:r>
              <a:rPr lang="en-US" sz="2100" dirty="0" smtClean="0"/>
              <a:t>Comprehensiveness + </a:t>
            </a:r>
            <a:r>
              <a:rPr lang="en-US" sz="2100" dirty="0" err="1" smtClean="0"/>
              <a:t>Extrasomatic</a:t>
            </a:r>
            <a:r>
              <a:rPr lang="en-US" sz="2100" dirty="0" smtClean="0"/>
              <a:t> energy (sectoral integration)</a:t>
            </a:r>
          </a:p>
          <a:p>
            <a:pPr marL="342900" indent="-342900">
              <a:spcBef>
                <a:spcPts val="0"/>
              </a:spcBef>
              <a:buFont typeface="Arial" panose="020B0604020202020204" pitchFamily="34" charset="0"/>
              <a:buChar char="•"/>
            </a:pPr>
            <a:r>
              <a:rPr lang="en-US" sz="2100" dirty="0" smtClean="0"/>
              <a:t>Inclusion/inclusiveness/social energy (social actors’ involvement)</a:t>
            </a:r>
          </a:p>
          <a:p>
            <a:pPr marL="342900" indent="-342900">
              <a:spcBef>
                <a:spcPts val="0"/>
              </a:spcBef>
              <a:buFont typeface="Arial" panose="020B0604020202020204" pitchFamily="34" charset="0"/>
              <a:buChar char="•"/>
            </a:pPr>
            <a:r>
              <a:rPr lang="en-US" sz="2100" dirty="0" smtClean="0"/>
              <a:t>Responsiveness + Reflexivity (process control)</a:t>
            </a:r>
          </a:p>
          <a:p>
            <a:pPr marL="342900" indent="-342900">
              <a:spcBef>
                <a:spcPts val="0"/>
              </a:spcBef>
              <a:buFont typeface="Arial" panose="020B0604020202020204" pitchFamily="34" charset="0"/>
              <a:buChar char="•"/>
            </a:pPr>
            <a:r>
              <a:rPr lang="en-US" sz="2100" dirty="0" err="1" smtClean="0"/>
              <a:t>Contextualisation</a:t>
            </a:r>
            <a:r>
              <a:rPr lang="en-US" sz="2100" dirty="0" smtClean="0"/>
              <a:t> + </a:t>
            </a:r>
            <a:r>
              <a:rPr lang="en-US" sz="2100" dirty="0" err="1" smtClean="0"/>
              <a:t>Endosomatic</a:t>
            </a:r>
            <a:r>
              <a:rPr lang="en-US" sz="2100" dirty="0" smtClean="0"/>
              <a:t> energy (consideration of specificities)</a:t>
            </a:r>
          </a:p>
          <a:p>
            <a:pPr marL="342900" indent="-342900">
              <a:spcBef>
                <a:spcPts val="0"/>
              </a:spcBef>
              <a:buFont typeface="Arial" panose="020B0604020202020204" pitchFamily="34" charset="0"/>
              <a:buChar char="•"/>
            </a:pPr>
            <a:endParaRPr lang="en-US" sz="2100" dirty="0" smtClean="0"/>
          </a:p>
          <a:p>
            <a:pPr>
              <a:spcBef>
                <a:spcPts val="0"/>
              </a:spcBef>
            </a:pPr>
            <a:r>
              <a:rPr lang="en-US" sz="2100" b="1" dirty="0" smtClean="0"/>
              <a:t>But that's another story ... we could deal with it in a future project (hopefully…)</a:t>
            </a:r>
            <a:endParaRPr lang="en-US" dirty="0" smtClean="0"/>
          </a:p>
          <a:p>
            <a:pPr>
              <a:spcBef>
                <a:spcPts val="0"/>
              </a:spcBef>
            </a:pPr>
            <a:endParaRPr lang="en-US" dirty="0" smtClean="0"/>
          </a:p>
          <a:p>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xmlns="" val="2406603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REFERENCES</a:t>
            </a:r>
            <a:endParaRPr lang="it-IT" dirty="0"/>
          </a:p>
        </p:txBody>
      </p:sp>
      <p:sp>
        <p:nvSpPr>
          <p:cNvPr id="3" name="Segnaposto contenuto 2"/>
          <p:cNvSpPr>
            <a:spLocks noGrp="1"/>
          </p:cNvSpPr>
          <p:nvPr>
            <p:ph idx="1"/>
          </p:nvPr>
        </p:nvSpPr>
        <p:spPr>
          <a:xfrm>
            <a:off x="478568" y="1340768"/>
            <a:ext cx="8219256" cy="4464496"/>
          </a:xfrm>
        </p:spPr>
        <p:txBody>
          <a:bodyPr/>
          <a:lstStyle/>
          <a:p>
            <a:pPr marL="285750" indent="-285750">
              <a:buFont typeface="Arial" panose="020B0604020202020204" pitchFamily="34" charset="0"/>
              <a:buChar char="•"/>
            </a:pPr>
            <a:r>
              <a:rPr lang="en-US" sz="1800" dirty="0" err="1"/>
              <a:t>Caiati</a:t>
            </a:r>
            <a:r>
              <a:rPr lang="en-US" sz="1800" dirty="0"/>
              <a:t> G., </a:t>
            </a:r>
            <a:r>
              <a:rPr lang="en-US" sz="1800" dirty="0" err="1"/>
              <a:t>d’Andrea</a:t>
            </a:r>
            <a:r>
              <a:rPr lang="en-US" sz="1800" dirty="0"/>
              <a:t> L., Quinti G. (2019</a:t>
            </a:r>
            <a:r>
              <a:rPr lang="en-US" sz="1800" dirty="0" smtClean="0"/>
              <a:t>). “Energy </a:t>
            </a:r>
            <a:r>
              <a:rPr lang="en-US" sz="1800" dirty="0"/>
              <a:t>Transition, Anticipation and Change: A Study on the Anticipatory Experiences of the Low Carbon Society”, in </a:t>
            </a:r>
            <a:r>
              <a:rPr lang="en-US" sz="1800" dirty="0" err="1"/>
              <a:t>Poli</a:t>
            </a:r>
            <a:r>
              <a:rPr lang="en-US" sz="1800" dirty="0"/>
              <a:t> M., Valerio M., Anticipation, agency and complexity, Springer, Cham</a:t>
            </a:r>
          </a:p>
          <a:p>
            <a:pPr marL="285750" indent="-285750">
              <a:buFont typeface="Arial" panose="020B0604020202020204" pitchFamily="34" charset="0"/>
              <a:buChar char="•"/>
            </a:pPr>
            <a:r>
              <a:rPr lang="en-US" sz="1800" dirty="0" smtClean="0"/>
              <a:t>Quinti</a:t>
            </a:r>
            <a:r>
              <a:rPr lang="en-US" sz="1800" dirty="0"/>
              <a:t>, G., </a:t>
            </a:r>
            <a:r>
              <a:rPr lang="en-US" sz="1800" dirty="0" err="1"/>
              <a:t>Caiati</a:t>
            </a:r>
            <a:r>
              <a:rPr lang="en-US" sz="1800" dirty="0"/>
              <a:t>, G., </a:t>
            </a:r>
            <a:r>
              <a:rPr lang="en-US" sz="1800" dirty="0" err="1"/>
              <a:t>Gruenig</a:t>
            </a:r>
            <a:r>
              <a:rPr lang="en-US" sz="1800" dirty="0"/>
              <a:t>, M., O’Donnell, B., </a:t>
            </a:r>
            <a:r>
              <a:rPr lang="en-US" sz="1800" dirty="0" err="1"/>
              <a:t>Amerighi</a:t>
            </a:r>
            <a:r>
              <a:rPr lang="en-US" sz="1800" dirty="0"/>
              <a:t>, O., </a:t>
            </a:r>
            <a:r>
              <a:rPr lang="en-US" sz="1800" dirty="0" err="1"/>
              <a:t>Baldissara</a:t>
            </a:r>
            <a:r>
              <a:rPr lang="en-US" sz="1800" dirty="0"/>
              <a:t>, B., &amp; </a:t>
            </a:r>
            <a:r>
              <a:rPr lang="en-US" sz="1800" dirty="0" err="1"/>
              <a:t>Felici</a:t>
            </a:r>
            <a:r>
              <a:rPr lang="en-US" sz="1800" dirty="0"/>
              <a:t>, B. (2016). European Distributed Renewable Energy Case Studies. In Low-carbon Energy Security from a European Perspective (pp. </a:t>
            </a:r>
            <a:r>
              <a:rPr lang="en-US" sz="1800" dirty="0" smtClean="0"/>
              <a:t>135-180)</a:t>
            </a:r>
          </a:p>
          <a:p>
            <a:pPr marL="285750" indent="-285750">
              <a:buFont typeface="Arial" panose="020B0604020202020204" pitchFamily="34" charset="0"/>
              <a:buChar char="•"/>
            </a:pPr>
            <a:r>
              <a:rPr lang="en-US" sz="1800" dirty="0" smtClean="0"/>
              <a:t>SI-DRIVE </a:t>
            </a:r>
            <a:r>
              <a:rPr lang="en-US" sz="1800" dirty="0"/>
              <a:t>(2014). Theoretical approaches to social innovation. A critical literature </a:t>
            </a:r>
            <a:r>
              <a:rPr lang="en-US" sz="1800" dirty="0" smtClean="0"/>
              <a:t>review </a:t>
            </a:r>
          </a:p>
          <a:p>
            <a:pPr marL="285750" indent="-285750">
              <a:buFont typeface="Arial" panose="020B0604020202020204" pitchFamily="34" charset="0"/>
              <a:buChar char="•"/>
            </a:pPr>
            <a:r>
              <a:rPr lang="en-US" sz="1800" dirty="0"/>
              <a:t>SMARTEES (2019). </a:t>
            </a:r>
            <a:r>
              <a:rPr lang="en-US" sz="1800" dirty="0" smtClean="0"/>
              <a:t>Policy </a:t>
            </a:r>
            <a:r>
              <a:rPr lang="en-US" sz="1800" dirty="0"/>
              <a:t>brief on “Social innovation in energy transition” – </a:t>
            </a:r>
            <a:r>
              <a:rPr lang="en-US" sz="1800" dirty="0" smtClean="0"/>
              <a:t>D3.3</a:t>
            </a:r>
          </a:p>
          <a:p>
            <a:pPr marL="285750" indent="-285750">
              <a:buFont typeface="Arial" panose="020B0604020202020204" pitchFamily="34" charset="0"/>
              <a:buChar char="•"/>
            </a:pPr>
            <a:r>
              <a:rPr lang="en-US" sz="1800" dirty="0"/>
              <a:t>SMARTEES (2019</a:t>
            </a:r>
            <a:r>
              <a:rPr lang="en-US" sz="1800" dirty="0" smtClean="0"/>
              <a:t>). Report </a:t>
            </a:r>
            <a:r>
              <a:rPr lang="en-US" sz="1800" dirty="0"/>
              <a:t>on Five Models of Social Innovation” – </a:t>
            </a:r>
            <a:r>
              <a:rPr lang="en-US" sz="1800" dirty="0" smtClean="0"/>
              <a:t>D3.4</a:t>
            </a:r>
          </a:p>
          <a:p>
            <a:pPr marL="285750" indent="-285750">
              <a:buFont typeface="Arial" panose="020B0604020202020204" pitchFamily="34" charset="0"/>
              <a:buChar char="•"/>
            </a:pPr>
            <a:r>
              <a:rPr lang="it-IT" sz="1800" dirty="0" err="1" smtClean="0"/>
              <a:t>Valkenburg</a:t>
            </a:r>
            <a:r>
              <a:rPr lang="it-IT" sz="1800" dirty="0" smtClean="0"/>
              <a:t> </a:t>
            </a:r>
            <a:r>
              <a:rPr lang="it-IT" sz="1800" dirty="0"/>
              <a:t>G., </a:t>
            </a:r>
            <a:r>
              <a:rPr lang="it-IT" sz="1800" dirty="0" err="1"/>
              <a:t>Bijker</a:t>
            </a:r>
            <a:r>
              <a:rPr lang="it-IT" sz="1800" dirty="0"/>
              <a:t> W.E., </a:t>
            </a:r>
            <a:r>
              <a:rPr lang="it-IT" sz="1800" dirty="0" err="1"/>
              <a:t>Swierstra</a:t>
            </a:r>
            <a:r>
              <a:rPr lang="it-IT" sz="1800" dirty="0"/>
              <a:t> T.E., </a:t>
            </a:r>
            <a:r>
              <a:rPr lang="it-IT" sz="1800" dirty="0" err="1"/>
              <a:t>Bichard</a:t>
            </a:r>
            <a:r>
              <a:rPr lang="it-IT" sz="1800" dirty="0"/>
              <a:t> E., Caiati G., </a:t>
            </a:r>
            <a:r>
              <a:rPr lang="it-IT" sz="1800" dirty="0" err="1"/>
              <a:t>Cassen</a:t>
            </a:r>
            <a:r>
              <a:rPr lang="it-IT" sz="1800" dirty="0"/>
              <a:t> C., </a:t>
            </a:r>
            <a:r>
              <a:rPr lang="it-IT" sz="1800" dirty="0" err="1"/>
              <a:t>Cotella</a:t>
            </a:r>
            <a:r>
              <a:rPr lang="it-IT" sz="1800" dirty="0"/>
              <a:t> G</a:t>
            </a:r>
            <a:r>
              <a:rPr lang="it-IT" sz="1800" dirty="0" smtClean="0"/>
              <a:t>., </a:t>
            </a:r>
            <a:r>
              <a:rPr lang="it-IT" sz="1800" dirty="0" err="1" smtClean="0"/>
              <a:t>Grünig</a:t>
            </a:r>
            <a:r>
              <a:rPr lang="it-IT" sz="1800" dirty="0" smtClean="0"/>
              <a:t> </a:t>
            </a:r>
            <a:r>
              <a:rPr lang="it-IT" sz="1800" dirty="0"/>
              <a:t>M</a:t>
            </a:r>
            <a:r>
              <a:rPr lang="it-IT" sz="1800" dirty="0" smtClean="0"/>
              <a:t>., </a:t>
            </a:r>
            <a:r>
              <a:rPr lang="it-IT" sz="1800" dirty="0"/>
              <a:t>Quinti G.  (2015). </a:t>
            </a:r>
            <a:r>
              <a:rPr lang="en-US" sz="1800" dirty="0" smtClean="0"/>
              <a:t>Secure and low-carbon energy is citizens’ energy. A Manifesto for human-based governance of secure and low carbon energy transition</a:t>
            </a:r>
          </a:p>
          <a:p>
            <a:pPr marL="285750" indent="-285750">
              <a:buFont typeface="Arial" panose="020B0604020202020204" pitchFamily="34" charset="0"/>
              <a:buChar char="•"/>
            </a:pPr>
            <a:r>
              <a:rPr lang="en-US" sz="1800" dirty="0" smtClean="0"/>
              <a:t>Von </a:t>
            </a:r>
            <a:r>
              <a:rPr lang="en-US" sz="1800" dirty="0" err="1"/>
              <a:t>Schomberg</a:t>
            </a:r>
            <a:r>
              <a:rPr lang="en-US" sz="1800" dirty="0"/>
              <a:t>, R. (2013). A vision of responsible </a:t>
            </a:r>
            <a:r>
              <a:rPr lang="en-US" sz="1800" dirty="0" smtClean="0"/>
              <a:t>innovation</a:t>
            </a:r>
            <a:endParaRPr lang="it-IT" sz="1800" dirty="0"/>
          </a:p>
        </p:txBody>
      </p:sp>
    </p:spTree>
    <p:extLst>
      <p:ext uri="{BB962C8B-B14F-4D97-AF65-F5344CB8AC3E}">
        <p14:creationId xmlns:p14="http://schemas.microsoft.com/office/powerpoint/2010/main" xmlns="" val="3884385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544175" y="4325123"/>
            <a:ext cx="7983642" cy="1892359"/>
          </a:xfrm>
          <a:prstGeom prst="rect">
            <a:avLst/>
          </a:prstGeom>
        </p:spPr>
      </p:pic>
      <p:sp>
        <p:nvSpPr>
          <p:cNvPr id="1028" name="Rectangle 4"/>
          <p:cNvSpPr>
            <a:spLocks noChangeArrowheads="1"/>
          </p:cNvSpPr>
          <p:nvPr/>
        </p:nvSpPr>
        <p:spPr bwMode="auto">
          <a:xfrm>
            <a:off x="1547664" y="2708920"/>
            <a:ext cx="6408712"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1" i="0" strike="noStrike" cap="none" normalizeH="0" baseline="0" dirty="0">
                <a:ln>
                  <a:noFill/>
                </a:ln>
                <a:solidFill>
                  <a:schemeClr val="accent1"/>
                </a:solidFill>
                <a:effectLst/>
                <a:latin typeface="Calibri" pitchFamily="34" charset="0"/>
                <a:ea typeface="Calibri" pitchFamily="34" charset="0"/>
                <a:cs typeface="Times New Roman" pitchFamily="18" charset="0"/>
              </a:rPr>
              <a:t>Stay in touch!</a:t>
            </a:r>
          </a:p>
          <a:p>
            <a:pPr marL="0" marR="0" lvl="0" indent="0" algn="ctr" defTabSz="914400" rtl="0" eaLnBrk="1" fontAlgn="base" latinLnBrk="0" hangingPunct="1">
              <a:lnSpc>
                <a:spcPct val="100000"/>
              </a:lnSpc>
              <a:spcBef>
                <a:spcPct val="0"/>
              </a:spcBef>
              <a:spcAft>
                <a:spcPct val="0"/>
              </a:spcAft>
              <a:buClrTx/>
              <a:buSzTx/>
              <a:buFontTx/>
              <a:buNone/>
              <a:tabLst/>
            </a:pPr>
            <a:r>
              <a:rPr lang="en-GB" b="1" dirty="0" smtClean="0">
                <a:solidFill>
                  <a:schemeClr val="accent1"/>
                </a:solidFill>
                <a:latin typeface="Calibri" pitchFamily="34" charset="0"/>
                <a:ea typeface="Calibri" pitchFamily="34" charset="0"/>
                <a:cs typeface="Times New Roman" pitchFamily="18" charset="0"/>
              </a:rPr>
              <a:t>Gabriele Quinti</a:t>
            </a:r>
            <a:endParaRPr lang="en-GB" b="1" dirty="0">
              <a:solidFill>
                <a:schemeClr val="accent1"/>
              </a:solidFill>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n-GB" b="1" dirty="0" smtClean="0">
                <a:solidFill>
                  <a:schemeClr val="accent1"/>
                </a:solidFill>
                <a:latin typeface="Calibri" pitchFamily="34" charset="0"/>
                <a:ea typeface="Calibri" pitchFamily="34" charset="0"/>
                <a:cs typeface="Times New Roman" pitchFamily="18" charset="0"/>
              </a:rPr>
              <a:t>quinti@knowledge-innovation.org</a:t>
            </a:r>
            <a:endParaRPr lang="en-GB" b="1" dirty="0">
              <a:solidFill>
                <a:schemeClr val="accent1"/>
              </a:solidFill>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DE" sz="1600" b="0" i="0" strike="noStrike" cap="none" normalizeH="0" baseline="0" dirty="0">
              <a:ln>
                <a:noFill/>
              </a:ln>
              <a:solidFill>
                <a:schemeClr val="tx1"/>
              </a:solidFill>
              <a:effectLst/>
              <a:latin typeface="Arial" pitchFamily="34" charset="0"/>
              <a:cs typeface="Arial" pitchFamily="34" charset="0"/>
            </a:endParaRPr>
          </a:p>
        </p:txBody>
      </p:sp>
      <p:sp>
        <p:nvSpPr>
          <p:cNvPr id="9" name="TextBox 8"/>
          <p:cNvSpPr txBox="1"/>
          <p:nvPr/>
        </p:nvSpPr>
        <p:spPr>
          <a:xfrm>
            <a:off x="2987824" y="1556792"/>
            <a:ext cx="3096344" cy="830997"/>
          </a:xfrm>
          <a:prstGeom prst="rect">
            <a:avLst/>
          </a:prstGeom>
          <a:noFill/>
        </p:spPr>
        <p:txBody>
          <a:bodyPr wrap="square" rtlCol="0">
            <a:spAutoFit/>
          </a:bodyPr>
          <a:lstStyle/>
          <a:p>
            <a:r>
              <a:rPr lang="de-DE" sz="4800" b="1" dirty="0" err="1">
                <a:solidFill>
                  <a:schemeClr val="accent1"/>
                </a:solidFill>
              </a:rPr>
              <a:t>Thank</a:t>
            </a:r>
            <a:r>
              <a:rPr lang="de-DE" sz="4800" b="1" dirty="0">
                <a:solidFill>
                  <a:schemeClr val="accent1"/>
                </a:solidFill>
              </a:rPr>
              <a:t> </a:t>
            </a:r>
            <a:r>
              <a:rPr lang="de-DE" sz="4800" b="1" dirty="0" err="1">
                <a:solidFill>
                  <a:schemeClr val="accent1"/>
                </a:solidFill>
              </a:rPr>
              <a:t>you</a:t>
            </a:r>
            <a:r>
              <a:rPr lang="de-DE" sz="4800" b="1" dirty="0">
                <a:solidFill>
                  <a:schemeClr val="accent1"/>
                </a:solidFill>
              </a:rPr>
              <a:t>!</a:t>
            </a:r>
          </a:p>
        </p:txBody>
      </p:sp>
      <p:sp>
        <p:nvSpPr>
          <p:cNvPr id="7" name="Rectangle 6"/>
          <p:cNvSpPr/>
          <p:nvPr/>
        </p:nvSpPr>
        <p:spPr>
          <a:xfrm>
            <a:off x="0" y="1052736"/>
            <a:ext cx="2483768"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tangle 7"/>
          <p:cNvSpPr/>
          <p:nvPr/>
        </p:nvSpPr>
        <p:spPr>
          <a:xfrm>
            <a:off x="1835696" y="908720"/>
            <a:ext cx="5472608"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1" name="Picture 10" descr="rot klein.png"/>
          <p:cNvPicPr>
            <a:picLocks noChangeAspect="1"/>
          </p:cNvPicPr>
          <p:nvPr/>
        </p:nvPicPr>
        <p:blipFill>
          <a:blip r:embed="rId3" cstate="print"/>
          <a:srcRect r="2801" b="50000"/>
          <a:stretch>
            <a:fillRect/>
          </a:stretch>
        </p:blipFill>
        <p:spPr>
          <a:xfrm>
            <a:off x="6668437" y="6201156"/>
            <a:ext cx="2482425" cy="656844"/>
          </a:xfrm>
          <a:prstGeom prst="rect">
            <a:avLst/>
          </a:prstGeom>
        </p:spPr>
      </p:pic>
      <p:sp>
        <p:nvSpPr>
          <p:cNvPr id="12" name="Rectangle 11"/>
          <p:cNvSpPr>
            <a:spLocks noChangeArrowheads="1"/>
          </p:cNvSpPr>
          <p:nvPr/>
        </p:nvSpPr>
        <p:spPr bwMode="auto">
          <a:xfrm>
            <a:off x="7027134" y="6525344"/>
            <a:ext cx="2123728" cy="152400"/>
          </a:xfrm>
          <a:prstGeom prst="rect">
            <a:avLst/>
          </a:prstGeom>
          <a:noFill/>
          <a:ln w="9525">
            <a:noFill/>
            <a:miter lim="800000"/>
            <a:headEnd/>
            <a:tailEnd/>
          </a:ln>
          <a:effectLst/>
        </p:spPr>
        <p:txBody>
          <a:bodyPr wrap="none" anchor="ctr"/>
          <a:lstStyle/>
          <a:p>
            <a:pPr algn="ctr">
              <a:defRPr/>
            </a:pPr>
            <a:r>
              <a:rPr lang="en-US" sz="1000" b="1" dirty="0">
                <a:solidFill>
                  <a:schemeClr val="bg1"/>
                </a:solidFill>
                <a:latin typeface="Arial" charset="0"/>
              </a:rPr>
              <a:t>www.local-social-innovation.eu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848872" cy="432048"/>
          </a:xfrm>
        </p:spPr>
        <p:txBody>
          <a:bodyPr/>
          <a:lstStyle/>
          <a:p>
            <a:r>
              <a:rPr lang="en-US" dirty="0"/>
              <a:t>ENERGY </a:t>
            </a:r>
            <a:r>
              <a:rPr lang="en-US" dirty="0">
                <a:solidFill>
                  <a:srgbClr val="D4310F"/>
                </a:solidFill>
              </a:rPr>
              <a:t>TRA</a:t>
            </a:r>
            <a:r>
              <a:rPr lang="en-US" dirty="0"/>
              <a:t>NSITION AS A SOCIAL ISSUE</a:t>
            </a:r>
            <a:endParaRPr lang="de-DE" dirty="0"/>
          </a:p>
        </p:txBody>
      </p:sp>
      <p:sp>
        <p:nvSpPr>
          <p:cNvPr id="3" name="Content Placeholder 2"/>
          <p:cNvSpPr>
            <a:spLocks noGrp="1"/>
          </p:cNvSpPr>
          <p:nvPr>
            <p:ph idx="1"/>
          </p:nvPr>
        </p:nvSpPr>
        <p:spPr>
          <a:xfrm>
            <a:off x="462372" y="1329318"/>
            <a:ext cx="8219256" cy="4835985"/>
          </a:xfrm>
        </p:spPr>
        <p:txBody>
          <a:bodyPr/>
          <a:lstStyle/>
          <a:p>
            <a:r>
              <a:rPr lang="en-GB" dirty="0" smtClean="0"/>
              <a:t>Some profound transformations experienced in contemporary societies: </a:t>
            </a:r>
          </a:p>
          <a:p>
            <a:pPr marL="342900" indent="-342900">
              <a:buFont typeface="Arial" panose="020B0604020202020204" pitchFamily="34" charset="0"/>
              <a:buChar char="•"/>
            </a:pPr>
            <a:r>
              <a:rPr lang="en-GB" sz="2000" dirty="0" smtClean="0"/>
              <a:t>Multiplicity of relevant actors with energy issues in their own agenda</a:t>
            </a:r>
          </a:p>
          <a:p>
            <a:pPr marL="342900" indent="-342900">
              <a:buFont typeface="Arial" panose="020B0604020202020204" pitchFamily="34" charset="0"/>
              <a:buChar char="•"/>
            </a:pPr>
            <a:r>
              <a:rPr lang="en-GB" sz="2000" dirty="0" smtClean="0"/>
              <a:t>Increased circulation of knowledge and information </a:t>
            </a:r>
          </a:p>
          <a:p>
            <a:pPr marL="342900" indent="-342900">
              <a:buFont typeface="Arial" panose="020B0604020202020204" pitchFamily="34" charset="0"/>
              <a:buChar char="•"/>
            </a:pPr>
            <a:r>
              <a:rPr lang="en-GB" sz="2000" dirty="0" smtClean="0"/>
              <a:t>The possibility for everyone to reach a wide audience due to the digitisation process</a:t>
            </a:r>
          </a:p>
          <a:p>
            <a:pPr marL="342900" indent="-342900">
              <a:buFont typeface="Arial" panose="020B0604020202020204" pitchFamily="34" charset="0"/>
              <a:buChar char="•"/>
            </a:pPr>
            <a:r>
              <a:rPr lang="en-GB" sz="2000" dirty="0" smtClean="0"/>
              <a:t>Increasing standard of living and its progressive share with larger parts of the population</a:t>
            </a:r>
          </a:p>
          <a:p>
            <a:pPr>
              <a:spcAft>
                <a:spcPts val="600"/>
              </a:spcAft>
            </a:pPr>
            <a:r>
              <a:rPr lang="en-US" dirty="0" smtClean="0">
                <a:sym typeface="Wingdings" panose="05000000000000000000" pitchFamily="2" charset="2"/>
              </a:rPr>
              <a:t></a:t>
            </a:r>
            <a:r>
              <a:rPr lang="en-GB" dirty="0" smtClean="0"/>
              <a:t>The issue is no longer “only” technical/economic but also social e.g., the result of continuous interactions involving different actors, factors, and social processes</a:t>
            </a:r>
          </a:p>
          <a:p>
            <a:r>
              <a:rPr lang="en-US" b="1" dirty="0" smtClean="0">
                <a:solidFill>
                  <a:srgbClr val="D4310F"/>
                </a:solidFill>
                <a:sym typeface="Wingdings" panose="05000000000000000000" pitchFamily="2" charset="2"/>
              </a:rPr>
              <a:t></a:t>
            </a:r>
            <a:r>
              <a:rPr lang="en-US" b="1" dirty="0" smtClean="0">
                <a:solidFill>
                  <a:srgbClr val="D4310F"/>
                </a:solidFill>
              </a:rPr>
              <a:t>Not </a:t>
            </a:r>
            <a:r>
              <a:rPr lang="en-US" b="1" dirty="0">
                <a:solidFill>
                  <a:srgbClr val="D4310F"/>
                </a:solidFill>
              </a:rPr>
              <a:t>only technical innovation, but social innovation </a:t>
            </a:r>
            <a:r>
              <a:rPr lang="en-US" b="1" dirty="0" smtClean="0">
                <a:solidFill>
                  <a:srgbClr val="D4310F"/>
                </a:solidFill>
              </a:rPr>
              <a:t>too</a:t>
            </a:r>
            <a:r>
              <a:rPr lang="en-GB" b="1" dirty="0" smtClean="0">
                <a:solidFill>
                  <a:srgbClr val="D4310F"/>
                </a:solidFill>
              </a:rPr>
              <a:t> </a:t>
            </a:r>
            <a:endParaRPr lang="en-GB" b="1" dirty="0">
              <a:solidFill>
                <a:srgbClr val="D4310F"/>
              </a:solidFill>
            </a:endParaRPr>
          </a:p>
          <a:p>
            <a:pPr marL="342900"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xmlns="" val="3118368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848872" cy="432048"/>
          </a:xfrm>
        </p:spPr>
        <p:txBody>
          <a:bodyPr/>
          <a:lstStyle/>
          <a:p>
            <a:r>
              <a:rPr lang="en-US" sz="2800" dirty="0"/>
              <a:t>SOCIAL INNOVATION </a:t>
            </a:r>
            <a:r>
              <a:rPr lang="en-US" sz="2800" dirty="0" smtClean="0"/>
              <a:t>(SI) IN </a:t>
            </a:r>
            <a:r>
              <a:rPr lang="en-US" sz="2800" dirty="0"/>
              <a:t>ENERGY TRANSITION</a:t>
            </a:r>
            <a:endParaRPr lang="de-DE" sz="2800" dirty="0"/>
          </a:p>
        </p:txBody>
      </p:sp>
      <p:sp>
        <p:nvSpPr>
          <p:cNvPr id="3" name="Content Placeholder 2"/>
          <p:cNvSpPr>
            <a:spLocks noGrp="1"/>
          </p:cNvSpPr>
          <p:nvPr>
            <p:ph idx="1"/>
          </p:nvPr>
        </p:nvSpPr>
        <p:spPr>
          <a:xfrm>
            <a:off x="467544" y="2060848"/>
            <a:ext cx="8219256" cy="3251810"/>
          </a:xfrm>
        </p:spPr>
        <p:txBody>
          <a:bodyPr/>
          <a:lstStyle/>
          <a:p>
            <a:pPr algn="ctr"/>
            <a:r>
              <a:rPr lang="en-US" i="1" dirty="0" smtClean="0"/>
              <a:t>“</a:t>
            </a:r>
            <a:r>
              <a:rPr lang="en-GB" i="1" dirty="0" smtClean="0"/>
              <a:t>SI in energy transition is a process of change in social relationships, interactions, configurations, and/or the sharing of knowledge leading to, or based on, new environmentally sustainable ways of producing, managing, and consuming energy that meet social challenges/problems” </a:t>
            </a:r>
          </a:p>
          <a:p>
            <a:pPr algn="ctr"/>
            <a:r>
              <a:rPr lang="en-US" sz="1800" dirty="0" smtClean="0">
                <a:sym typeface="Wingdings" panose="05000000000000000000" pitchFamily="2" charset="2"/>
              </a:rPr>
              <a:t>(SMARTEES Policy brief on “Social innovation in energy transition” – D3.3)</a:t>
            </a:r>
          </a:p>
          <a:p>
            <a:pPr>
              <a:spcBef>
                <a:spcPts val="0"/>
              </a:spcBef>
            </a:pPr>
            <a:endParaRPr lang="en-US" b="1" dirty="0" smtClean="0">
              <a:sym typeface="Wingdings" panose="05000000000000000000" pitchFamily="2" charset="2"/>
            </a:endParaRPr>
          </a:p>
          <a:p>
            <a:pPr marL="342900"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xmlns="" val="1259710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SMART</a:t>
            </a:r>
            <a:r>
              <a:rPr lang="en-GB" dirty="0">
                <a:solidFill>
                  <a:srgbClr val="D4310F"/>
                </a:solidFill>
              </a:rPr>
              <a:t>EE</a:t>
            </a:r>
            <a:r>
              <a:rPr lang="en-GB" dirty="0"/>
              <a:t>S </a:t>
            </a:r>
            <a:r>
              <a:rPr lang="en-GB" dirty="0" smtClean="0"/>
              <a:t>TYPOLOGY OF SI in ET</a:t>
            </a:r>
            <a:endParaRPr lang="de-DE" dirty="0"/>
          </a:p>
        </p:txBody>
      </p:sp>
      <p:sp>
        <p:nvSpPr>
          <p:cNvPr id="3" name="Content Placeholder 2"/>
          <p:cNvSpPr>
            <a:spLocks noGrp="1"/>
          </p:cNvSpPr>
          <p:nvPr>
            <p:ph idx="1"/>
          </p:nvPr>
        </p:nvSpPr>
        <p:spPr>
          <a:xfrm>
            <a:off x="462372" y="1329318"/>
            <a:ext cx="8219256" cy="4835985"/>
          </a:xfrm>
        </p:spPr>
        <p:txBody>
          <a:bodyPr/>
          <a:lstStyle/>
          <a:p>
            <a:r>
              <a:rPr lang="en-US" b="1" dirty="0" smtClean="0"/>
              <a:t>A typology of SI in ET exists since the SMARTEES start-up</a:t>
            </a:r>
          </a:p>
          <a:p>
            <a:pPr marL="342900" indent="-342900">
              <a:buFont typeface="Arial" panose="020B0604020202020204" pitchFamily="34" charset="0"/>
              <a:buChar char="•"/>
            </a:pPr>
            <a:r>
              <a:rPr lang="en-US" dirty="0" smtClean="0"/>
              <a:t>Holistic and persistent mobility plan: </a:t>
            </a:r>
            <a:r>
              <a:rPr lang="en-US" b="1" dirty="0"/>
              <a:t>Groningen and Zürich </a:t>
            </a:r>
            <a:r>
              <a:rPr lang="en-US" b="1" dirty="0">
                <a:solidFill>
                  <a:srgbClr val="D4310F"/>
                </a:solidFill>
              </a:rPr>
              <a:t>(Cluster 1</a:t>
            </a:r>
            <a:r>
              <a:rPr lang="en-US" b="1" dirty="0" smtClean="0">
                <a:solidFill>
                  <a:srgbClr val="D4310F"/>
                </a:solidFill>
              </a:rPr>
              <a:t>)</a:t>
            </a:r>
          </a:p>
          <a:p>
            <a:pPr marL="342900" indent="-342900">
              <a:buFont typeface="Arial" panose="020B0604020202020204" pitchFamily="34" charset="0"/>
              <a:buChar char="•"/>
            </a:pPr>
            <a:r>
              <a:rPr lang="en-US" dirty="0"/>
              <a:t>Islands aiming to achieve energy independence through renewable and energy efficiency measures and revive island communities: </a:t>
            </a:r>
            <a:r>
              <a:rPr lang="en-US" b="1" dirty="0" err="1"/>
              <a:t>Samsø</a:t>
            </a:r>
            <a:r>
              <a:rPr lang="en-US" b="1" dirty="0"/>
              <a:t> and El </a:t>
            </a:r>
            <a:r>
              <a:rPr lang="en-US" b="1" dirty="0" err="1" smtClean="0"/>
              <a:t>Hierro</a:t>
            </a:r>
            <a:r>
              <a:rPr lang="en-US" b="1" dirty="0" smtClean="0"/>
              <a:t> </a:t>
            </a:r>
            <a:r>
              <a:rPr lang="en-US" b="1" dirty="0" smtClean="0">
                <a:solidFill>
                  <a:srgbClr val="D4310F"/>
                </a:solidFill>
              </a:rPr>
              <a:t>(Cluster 2)</a:t>
            </a:r>
          </a:p>
          <a:p>
            <a:pPr marL="342900" indent="-342900">
              <a:buFont typeface="Arial" panose="020B0604020202020204" pitchFamily="34" charset="0"/>
              <a:buChar char="•"/>
            </a:pPr>
            <a:r>
              <a:rPr lang="en-US" dirty="0"/>
              <a:t>D</a:t>
            </a:r>
            <a:r>
              <a:rPr lang="en-US" dirty="0" smtClean="0"/>
              <a:t>istricts </a:t>
            </a:r>
            <a:r>
              <a:rPr lang="en-US" dirty="0"/>
              <a:t>developing integrating regeneration projects based on energy transition: </a:t>
            </a:r>
            <a:r>
              <a:rPr lang="en-US" b="1" dirty="0"/>
              <a:t>Stockholm and </a:t>
            </a:r>
            <a:r>
              <a:rPr lang="en-US" b="1" dirty="0" smtClean="0"/>
              <a:t>Malmö </a:t>
            </a:r>
            <a:r>
              <a:rPr lang="en-US" b="1" dirty="0" smtClean="0">
                <a:solidFill>
                  <a:srgbClr val="D4310F"/>
                </a:solidFill>
              </a:rPr>
              <a:t>(Cluster 3)</a:t>
            </a:r>
          </a:p>
          <a:p>
            <a:pPr marL="342900" indent="-342900">
              <a:buFont typeface="Arial" panose="020B0604020202020204" pitchFamily="34" charset="0"/>
              <a:buChar char="•"/>
            </a:pPr>
            <a:r>
              <a:rPr lang="en-US" dirty="0" smtClean="0"/>
              <a:t>Mobility in superblocks: </a:t>
            </a:r>
            <a:r>
              <a:rPr lang="en-US" b="1" dirty="0" smtClean="0"/>
              <a:t>Barcelona</a:t>
            </a:r>
            <a:r>
              <a:rPr lang="en-US" b="1" dirty="0"/>
              <a:t>, Vitoria-</a:t>
            </a:r>
            <a:r>
              <a:rPr lang="en-US" b="1" dirty="0" err="1"/>
              <a:t>Gasteiz</a:t>
            </a:r>
            <a:r>
              <a:rPr lang="en-US" b="1" dirty="0"/>
              <a:t> </a:t>
            </a:r>
            <a:r>
              <a:rPr lang="en-US" b="1" dirty="0">
                <a:solidFill>
                  <a:srgbClr val="D4310F"/>
                </a:solidFill>
              </a:rPr>
              <a:t>(Cluster 4) </a:t>
            </a:r>
          </a:p>
          <a:p>
            <a:pPr marL="342900" indent="-342900">
              <a:buFont typeface="Arial" panose="020B0604020202020204" pitchFamily="34" charset="0"/>
              <a:buChar char="•"/>
            </a:pPr>
            <a:r>
              <a:rPr lang="en-US" dirty="0" smtClean="0"/>
              <a:t>Energy efficiency measures for houses/buildings with the aim of fighting fuel poverty: </a:t>
            </a:r>
            <a:r>
              <a:rPr lang="en-US" b="1" dirty="0" smtClean="0"/>
              <a:t>Aberdeen and Timisoara </a:t>
            </a:r>
            <a:r>
              <a:rPr lang="en-US" b="1" dirty="0" smtClean="0">
                <a:solidFill>
                  <a:srgbClr val="D4310F"/>
                </a:solidFill>
              </a:rPr>
              <a:t>(Cluster 5)</a:t>
            </a:r>
            <a:endParaRPr lang="en-US" dirty="0" smtClean="0">
              <a:solidFill>
                <a:srgbClr val="D4310F"/>
              </a:solidFill>
            </a:endParaRPr>
          </a:p>
          <a:p>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xmlns="" val="3797084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BUT HOW IT WORKS IN PRACTICE?</a:t>
            </a:r>
            <a:endParaRPr lang="it-IT" dirty="0"/>
          </a:p>
        </p:txBody>
      </p:sp>
      <p:sp>
        <p:nvSpPr>
          <p:cNvPr id="3" name="Segnaposto contenuto 2"/>
          <p:cNvSpPr>
            <a:spLocks noGrp="1"/>
          </p:cNvSpPr>
          <p:nvPr>
            <p:ph idx="1"/>
          </p:nvPr>
        </p:nvSpPr>
        <p:spPr>
          <a:xfrm>
            <a:off x="478568" y="1605902"/>
            <a:ext cx="8341904" cy="4199362"/>
          </a:xfrm>
        </p:spPr>
        <p:txBody>
          <a:bodyPr/>
          <a:lstStyle/>
          <a:p>
            <a:r>
              <a:rPr lang="en-US" dirty="0" smtClean="0"/>
              <a:t>To understand how social action in energy transition is working in practice, 3 frames will be applied:</a:t>
            </a:r>
          </a:p>
          <a:p>
            <a:pPr marL="342900" indent="-342900">
              <a:buFontTx/>
              <a:buChar char="-"/>
            </a:pPr>
            <a:r>
              <a:rPr lang="en-US" dirty="0" smtClean="0"/>
              <a:t>A frame inspired by Responsible Research and Innovation (RRI)</a:t>
            </a:r>
          </a:p>
          <a:p>
            <a:pPr marL="342900" indent="-342900">
              <a:buFontTx/>
              <a:buChar char="-"/>
            </a:pPr>
            <a:r>
              <a:rPr lang="en-US" dirty="0" smtClean="0"/>
              <a:t>A frame related to structural change</a:t>
            </a:r>
          </a:p>
          <a:p>
            <a:pPr marL="342900" indent="-342900">
              <a:buFontTx/>
              <a:buChar char="-"/>
            </a:pPr>
            <a:r>
              <a:rPr lang="en-US" dirty="0" smtClean="0"/>
              <a:t>A frame inspired by the Human energy approach</a:t>
            </a:r>
          </a:p>
          <a:p>
            <a:r>
              <a:rPr lang="en-US" i="1" dirty="0" smtClean="0"/>
              <a:t>(there is a minimum of overlapping among these 3 frames)</a:t>
            </a:r>
          </a:p>
          <a:p>
            <a:r>
              <a:rPr lang="en-US" b="1" dirty="0" smtClean="0"/>
              <a:t>NOW</a:t>
            </a:r>
          </a:p>
          <a:p>
            <a:pPr marL="342900" indent="-342900">
              <a:buFontTx/>
              <a:buChar char="-"/>
            </a:pPr>
            <a:r>
              <a:rPr lang="en-US" dirty="0" smtClean="0"/>
              <a:t>We will present </a:t>
            </a:r>
            <a:r>
              <a:rPr lang="en-US" dirty="0" smtClean="0"/>
              <a:t>these 3 frames</a:t>
            </a:r>
          </a:p>
          <a:p>
            <a:pPr marL="342900" indent="-342900">
              <a:buFontTx/>
              <a:buChar char="-"/>
            </a:pPr>
            <a:r>
              <a:rPr lang="en-US" b="1" dirty="0" smtClean="0"/>
              <a:t>Apply to Cluster 1 cases </a:t>
            </a:r>
            <a:r>
              <a:rPr lang="en-US" i="1" dirty="0" smtClean="0"/>
              <a:t>(no time for doing it to the other clusters)</a:t>
            </a:r>
          </a:p>
          <a:p>
            <a:pPr marL="342900" indent="-342900">
              <a:buFontTx/>
              <a:buChar char="-"/>
            </a:pPr>
            <a:endParaRPr lang="it-IT" dirty="0"/>
          </a:p>
        </p:txBody>
      </p:sp>
    </p:spTree>
    <p:extLst>
      <p:ext uri="{BB962C8B-B14F-4D97-AF65-F5344CB8AC3E}">
        <p14:creationId xmlns:p14="http://schemas.microsoft.com/office/powerpoint/2010/main" xmlns="" val="2477658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568952" cy="432048"/>
          </a:xfrm>
        </p:spPr>
        <p:txBody>
          <a:bodyPr/>
          <a:lstStyle/>
          <a:p>
            <a:r>
              <a:rPr lang="en-US" sz="3000" dirty="0" smtClean="0"/>
              <a:t>FIRST FRAME: FROM RRI</a:t>
            </a:r>
            <a:endParaRPr lang="de-DE" sz="3000" dirty="0"/>
          </a:p>
        </p:txBody>
      </p:sp>
      <p:sp>
        <p:nvSpPr>
          <p:cNvPr id="3" name="Content Placeholder 2"/>
          <p:cNvSpPr>
            <a:spLocks noGrp="1"/>
          </p:cNvSpPr>
          <p:nvPr>
            <p:ph idx="1"/>
          </p:nvPr>
        </p:nvSpPr>
        <p:spPr>
          <a:xfrm>
            <a:off x="462372" y="1329318"/>
            <a:ext cx="8219256" cy="4835985"/>
          </a:xfrm>
        </p:spPr>
        <p:txBody>
          <a:bodyPr/>
          <a:lstStyle/>
          <a:p>
            <a:r>
              <a:rPr lang="en-US" sz="1800" b="1" dirty="0"/>
              <a:t>Responsible </a:t>
            </a:r>
            <a:r>
              <a:rPr lang="en-US" sz="1800" b="1" dirty="0" smtClean="0"/>
              <a:t>Research </a:t>
            </a:r>
            <a:r>
              <a:rPr lang="en-US" sz="1800" b="1" dirty="0"/>
              <a:t>and </a:t>
            </a:r>
            <a:r>
              <a:rPr lang="en-US" sz="1800" b="1" dirty="0" smtClean="0"/>
              <a:t>Innovation (RRI</a:t>
            </a:r>
            <a:r>
              <a:rPr lang="en-US" sz="1800" b="1" dirty="0"/>
              <a:t>) </a:t>
            </a:r>
            <a:r>
              <a:rPr lang="en-US" sz="1400" i="1" dirty="0"/>
              <a:t>(Von </a:t>
            </a:r>
            <a:r>
              <a:rPr lang="en-US" sz="1400" i="1" dirty="0" err="1"/>
              <a:t>Schomberg</a:t>
            </a:r>
            <a:r>
              <a:rPr lang="en-US" sz="1400" i="1" dirty="0"/>
              <a:t>, </a:t>
            </a:r>
            <a:r>
              <a:rPr lang="en-US" sz="1400" i="1" dirty="0" smtClean="0"/>
              <a:t>R</a:t>
            </a:r>
            <a:r>
              <a:rPr lang="en-US" sz="1400" i="1" dirty="0" smtClean="0"/>
              <a:t>., 2013</a:t>
            </a:r>
            <a:r>
              <a:rPr lang="en-US" sz="1400" i="1" dirty="0" smtClean="0"/>
              <a:t>. </a:t>
            </a:r>
            <a:r>
              <a:rPr lang="en-US" sz="1400" i="1" dirty="0"/>
              <a:t>A vision of responsible </a:t>
            </a:r>
            <a:r>
              <a:rPr lang="en-US" sz="1400" i="1" dirty="0" smtClean="0"/>
              <a:t>innovation</a:t>
            </a:r>
            <a:r>
              <a:rPr lang="en-US" sz="1400" i="1" dirty="0" smtClean="0"/>
              <a:t>)</a:t>
            </a:r>
            <a:r>
              <a:rPr lang="en-US" sz="1400" dirty="0" smtClean="0"/>
              <a:t>,</a:t>
            </a:r>
            <a:r>
              <a:rPr lang="en-US" sz="1400" dirty="0" smtClean="0"/>
              <a:t> </a:t>
            </a:r>
            <a:r>
              <a:rPr lang="en-US" sz="1800" dirty="0" smtClean="0"/>
              <a:t>is </a:t>
            </a:r>
            <a:r>
              <a:rPr lang="en-US" sz="1800" dirty="0"/>
              <a:t>an approach that </a:t>
            </a:r>
            <a:r>
              <a:rPr lang="en-US" sz="1800" dirty="0" smtClean="0"/>
              <a:t>assesses </a:t>
            </a:r>
            <a:r>
              <a:rPr lang="en-US" sz="1800" dirty="0"/>
              <a:t>potential implications and societal expectations with regard to </a:t>
            </a:r>
            <a:r>
              <a:rPr lang="en-US" sz="1800" dirty="0" smtClean="0"/>
              <a:t>R&amp;I, </a:t>
            </a:r>
            <a:r>
              <a:rPr lang="en-US" sz="1800" dirty="0"/>
              <a:t>with the aim to foster the design of inclusive and sustainable </a:t>
            </a:r>
            <a:r>
              <a:rPr lang="en-US" sz="1800" dirty="0" smtClean="0"/>
              <a:t>research. </a:t>
            </a:r>
            <a:r>
              <a:rPr lang="en-US" sz="1800" dirty="0"/>
              <a:t>RRI </a:t>
            </a:r>
            <a:r>
              <a:rPr lang="en-US" sz="1800" dirty="0" smtClean="0"/>
              <a:t>is </a:t>
            </a:r>
            <a:r>
              <a:rPr lang="en-US" sz="1800" dirty="0" err="1" smtClean="0"/>
              <a:t>characterised</a:t>
            </a:r>
            <a:r>
              <a:rPr lang="en-US" sz="1800" dirty="0" smtClean="0"/>
              <a:t> by </a:t>
            </a:r>
            <a:r>
              <a:rPr lang="en-US" sz="1800" b="1" dirty="0" smtClean="0"/>
              <a:t>four dimension </a:t>
            </a:r>
            <a:r>
              <a:rPr lang="en-US" sz="1800" dirty="0" smtClean="0"/>
              <a:t>(anticipation</a:t>
            </a:r>
            <a:r>
              <a:rPr lang="en-US" sz="1800" dirty="0"/>
              <a:t>, reflexivity, </a:t>
            </a:r>
            <a:r>
              <a:rPr lang="en-US" sz="1800" dirty="0" smtClean="0"/>
              <a:t>inclusiveness </a:t>
            </a:r>
            <a:r>
              <a:rPr lang="en-US" sz="1800" dirty="0"/>
              <a:t>and responsiveness</a:t>
            </a:r>
            <a:r>
              <a:rPr lang="en-US" sz="1800" dirty="0" smtClean="0"/>
              <a:t>) </a:t>
            </a:r>
            <a:r>
              <a:rPr lang="en-US" sz="1800" b="1" dirty="0" smtClean="0"/>
              <a:t>useful to understand how SI in ET works in practice</a:t>
            </a:r>
          </a:p>
          <a:p>
            <a:pPr marL="342900" indent="-342900">
              <a:buFont typeface="Arial" panose="020B0604020202020204" pitchFamily="34" charset="0"/>
              <a:buChar char="•"/>
            </a:pPr>
            <a:r>
              <a:rPr lang="en-US" sz="1800" b="1" dirty="0" smtClean="0"/>
              <a:t>Anticipation – </a:t>
            </a:r>
            <a:r>
              <a:rPr lang="en-US" sz="1800" dirty="0" smtClean="0"/>
              <a:t>SI in ET </a:t>
            </a:r>
            <a:r>
              <a:rPr lang="en-US" sz="1800" dirty="0"/>
              <a:t>represent </a:t>
            </a:r>
            <a:r>
              <a:rPr lang="en-US" sz="1800" dirty="0" smtClean="0"/>
              <a:t>already existing </a:t>
            </a:r>
            <a:r>
              <a:rPr lang="en-US" sz="1800" dirty="0"/>
              <a:t>"parts" or "pieces" of a future post-carbon </a:t>
            </a:r>
            <a:r>
              <a:rPr lang="en-US" sz="1800" dirty="0" smtClean="0"/>
              <a:t>society </a:t>
            </a:r>
            <a:r>
              <a:rPr lang="en-US" sz="1800" dirty="0">
                <a:sym typeface="Wingdings" panose="05000000000000000000" pitchFamily="2" charset="2"/>
              </a:rPr>
              <a:t> basic features of a complex transition to environmentally sustainable society</a:t>
            </a:r>
            <a:endParaRPr lang="en-US" sz="1800" dirty="0" smtClean="0"/>
          </a:p>
          <a:p>
            <a:pPr marL="342900" indent="-342900">
              <a:buFont typeface="Arial" panose="020B0604020202020204" pitchFamily="34" charset="0"/>
              <a:buChar char="•"/>
            </a:pPr>
            <a:r>
              <a:rPr lang="en-US" sz="1800" b="1" dirty="0"/>
              <a:t>Reflexivity </a:t>
            </a:r>
            <a:r>
              <a:rPr lang="en-US" sz="1800" b="1" dirty="0" smtClean="0"/>
              <a:t>– </a:t>
            </a:r>
            <a:r>
              <a:rPr lang="en-US" sz="1800" dirty="0"/>
              <a:t>SI processes are </a:t>
            </a:r>
            <a:r>
              <a:rPr lang="en-US" sz="1800" dirty="0" err="1" smtClean="0"/>
              <a:t>characterised</a:t>
            </a:r>
            <a:r>
              <a:rPr lang="en-US" sz="1800" dirty="0" smtClean="0"/>
              <a:t> </a:t>
            </a:r>
            <a:r>
              <a:rPr lang="en-US" sz="1800" dirty="0"/>
              <a:t>by reflexivity and social learning, which allows identifying “social mechanisms” suitable for transfer or up-scaling</a:t>
            </a:r>
            <a:endParaRPr lang="en-US" sz="1800" dirty="0" smtClean="0"/>
          </a:p>
          <a:p>
            <a:pPr marL="342900" indent="-342900">
              <a:buFont typeface="Arial" panose="020B0604020202020204" pitchFamily="34" charset="0"/>
              <a:buChar char="•"/>
            </a:pPr>
            <a:r>
              <a:rPr lang="en-US" sz="1800" b="1" dirty="0" smtClean="0"/>
              <a:t>Inclusion – </a:t>
            </a:r>
            <a:r>
              <a:rPr lang="en-US" sz="1800" dirty="0"/>
              <a:t>SI involves a wider set of actors, their relations, and the local and economic dynamics that lead to an actual change in the energy system</a:t>
            </a:r>
            <a:endParaRPr lang="en-US" sz="1800" dirty="0" smtClean="0"/>
          </a:p>
          <a:p>
            <a:pPr marL="342900" indent="-342900">
              <a:buFont typeface="Arial" panose="020B0604020202020204" pitchFamily="34" charset="0"/>
              <a:buChar char="•"/>
            </a:pPr>
            <a:r>
              <a:rPr lang="en-US" sz="1800" b="1" dirty="0" smtClean="0"/>
              <a:t>Responsiveness – </a:t>
            </a:r>
            <a:r>
              <a:rPr lang="en-US" sz="1800" dirty="0"/>
              <a:t>SI processes are </a:t>
            </a:r>
            <a:r>
              <a:rPr lang="en-US" sz="1800" dirty="0" err="1" smtClean="0"/>
              <a:t>characterised</a:t>
            </a:r>
            <a:r>
              <a:rPr lang="en-US" sz="1800" dirty="0" smtClean="0"/>
              <a:t> </a:t>
            </a:r>
            <a:r>
              <a:rPr lang="en-US" sz="1800" dirty="0"/>
              <a:t>by </a:t>
            </a:r>
            <a:r>
              <a:rPr lang="en-US" sz="1800" dirty="0" smtClean="0"/>
              <a:t>social reactions (including conflicts </a:t>
            </a:r>
            <a:r>
              <a:rPr lang="en-US" sz="1800" dirty="0"/>
              <a:t>and </a:t>
            </a:r>
            <a:r>
              <a:rPr lang="en-US" sz="1800" dirty="0" smtClean="0"/>
              <a:t>resistances), which have </a:t>
            </a:r>
            <a:r>
              <a:rPr lang="en-US" sz="1800" dirty="0"/>
              <a:t>to be considered for all </a:t>
            </a:r>
            <a:r>
              <a:rPr lang="en-US" sz="1800" dirty="0" smtClean="0"/>
              <a:t>involved actors, </a:t>
            </a:r>
            <a:r>
              <a:rPr lang="en-US" sz="1800" dirty="0"/>
              <a:t>not only </a:t>
            </a:r>
            <a:r>
              <a:rPr lang="en-US" sz="1800" dirty="0" smtClean="0"/>
              <a:t>citizens. </a:t>
            </a:r>
            <a:r>
              <a:rPr lang="en-US" sz="1800" dirty="0"/>
              <a:t>In </a:t>
            </a:r>
            <a:r>
              <a:rPr lang="en-US" sz="1800" dirty="0" smtClean="0"/>
              <a:t>SI </a:t>
            </a:r>
            <a:r>
              <a:rPr lang="en-US" sz="1800" dirty="0"/>
              <a:t>a capacity to deal with and respond to such emerging issues have been developed</a:t>
            </a:r>
            <a:endParaRPr lang="en-US" sz="1800" dirty="0" smtClean="0"/>
          </a:p>
          <a:p>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xmlns="" val="3952372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424936" cy="576064"/>
          </a:xfrm>
        </p:spPr>
        <p:txBody>
          <a:bodyPr/>
          <a:lstStyle/>
          <a:p>
            <a:r>
              <a:rPr lang="de-DE" dirty="0" smtClean="0"/>
              <a:t>SECOND FRAME: SI AS STRUCTURAL CHANGE</a:t>
            </a:r>
            <a:endParaRPr lang="de-DE" dirty="0"/>
          </a:p>
        </p:txBody>
      </p:sp>
      <p:sp>
        <p:nvSpPr>
          <p:cNvPr id="3" name="Content Placeholder 2"/>
          <p:cNvSpPr>
            <a:spLocks noGrp="1"/>
          </p:cNvSpPr>
          <p:nvPr>
            <p:ph idx="1"/>
          </p:nvPr>
        </p:nvSpPr>
        <p:spPr>
          <a:xfrm>
            <a:off x="462372" y="1340768"/>
            <a:ext cx="8219256" cy="4824535"/>
          </a:xfrm>
        </p:spPr>
        <p:txBody>
          <a:bodyPr/>
          <a:lstStyle/>
          <a:p>
            <a:r>
              <a:rPr lang="en-US" sz="1700" dirty="0" smtClean="0"/>
              <a:t>As stated, SI is a process of change </a:t>
            </a:r>
            <a:r>
              <a:rPr lang="en-US" sz="1400" i="1" dirty="0" smtClean="0"/>
              <a:t>(SMARTEES, D3.4, 2019)</a:t>
            </a:r>
            <a:r>
              <a:rPr lang="en-US" sz="1700" dirty="0" smtClean="0"/>
              <a:t>. </a:t>
            </a:r>
            <a:r>
              <a:rPr lang="en-US" sz="1700" dirty="0"/>
              <a:t>W</a:t>
            </a:r>
            <a:r>
              <a:rPr lang="en-US" sz="1700" dirty="0" smtClean="0"/>
              <a:t>e </a:t>
            </a:r>
            <a:r>
              <a:rPr lang="en-US" sz="1700" dirty="0"/>
              <a:t>could “reverse” the question </a:t>
            </a:r>
            <a:r>
              <a:rPr lang="en-US" sz="1700" dirty="0" smtClean="0"/>
              <a:t>and hypothesize </a:t>
            </a:r>
            <a:r>
              <a:rPr lang="en-US" sz="1700" dirty="0"/>
              <a:t>that such </a:t>
            </a:r>
            <a:r>
              <a:rPr lang="en-US" sz="1700" dirty="0" smtClean="0"/>
              <a:t>a </a:t>
            </a:r>
            <a:r>
              <a:rPr lang="en-US" sz="1700" dirty="0"/>
              <a:t>change could be a necessary </a:t>
            </a:r>
            <a:r>
              <a:rPr lang="en-US" sz="1700" dirty="0" smtClean="0"/>
              <a:t>condition </a:t>
            </a:r>
            <a:r>
              <a:rPr lang="en-US" sz="1700" dirty="0"/>
              <a:t>of </a:t>
            </a:r>
            <a:r>
              <a:rPr lang="en-US" sz="1700" dirty="0" smtClean="0"/>
              <a:t>an actual </a:t>
            </a:r>
            <a:r>
              <a:rPr lang="en-US" sz="1700" dirty="0"/>
              <a:t>energy transition. According to this hypothesis, a model of social innovation in the energy transition </a:t>
            </a:r>
            <a:r>
              <a:rPr lang="en-US" sz="1700" dirty="0" smtClean="0"/>
              <a:t>should, therefore</a:t>
            </a:r>
            <a:r>
              <a:rPr lang="en-US" sz="1700" dirty="0"/>
              <a:t>, entails a structural change</a:t>
            </a:r>
            <a:r>
              <a:rPr lang="en-US" sz="1700" dirty="0" smtClean="0"/>
              <a:t>. </a:t>
            </a:r>
            <a:r>
              <a:rPr lang="en-US" sz="1700" dirty="0"/>
              <a:t>This concept </a:t>
            </a:r>
            <a:r>
              <a:rPr lang="en-US" sz="1700" dirty="0" smtClean="0"/>
              <a:t>was already </a:t>
            </a:r>
            <a:r>
              <a:rPr lang="en-US" sz="1700" dirty="0"/>
              <a:t>developed in other fields such </a:t>
            </a:r>
            <a:r>
              <a:rPr lang="en-US" sz="1700" dirty="0" smtClean="0"/>
              <a:t>as gender </a:t>
            </a:r>
            <a:r>
              <a:rPr lang="en-US" sz="1700" dirty="0"/>
              <a:t>equality policies in science and technology </a:t>
            </a:r>
            <a:r>
              <a:rPr lang="en-US" sz="1700" dirty="0" smtClean="0"/>
              <a:t>and refers to profound </a:t>
            </a:r>
            <a:r>
              <a:rPr lang="en-US" sz="1700" dirty="0"/>
              <a:t>modifications of </a:t>
            </a:r>
            <a:r>
              <a:rPr lang="en-US" sz="1700" dirty="0" err="1"/>
              <a:t>organisations</a:t>
            </a:r>
            <a:r>
              <a:rPr lang="en-US" sz="1700" dirty="0"/>
              <a:t> in order to pursue pervasive and definite objectives</a:t>
            </a:r>
            <a:r>
              <a:rPr lang="en-US" sz="1700" dirty="0" smtClean="0"/>
              <a:t>. It entails four </a:t>
            </a:r>
            <a:r>
              <a:rPr lang="en-US" sz="1700" dirty="0"/>
              <a:t>main </a:t>
            </a:r>
            <a:r>
              <a:rPr lang="en-US" sz="1700" dirty="0" smtClean="0"/>
              <a:t>features, here applied to SI in ET.</a:t>
            </a:r>
            <a:endParaRPr lang="en-US" sz="1700" dirty="0"/>
          </a:p>
          <a:p>
            <a:pPr marL="342900" indent="-342900">
              <a:buFont typeface="Arial" panose="020B0604020202020204" pitchFamily="34" charset="0"/>
              <a:buChar char="•"/>
            </a:pPr>
            <a:r>
              <a:rPr lang="en-US" sz="1700" b="1" dirty="0"/>
              <a:t>Irreversibility</a:t>
            </a:r>
            <a:r>
              <a:rPr lang="en-US" sz="1700" dirty="0"/>
              <a:t> – induced transformations are so rooted in the energy systems that they cannot be easily reversed, e.g., by a simple leadership turn-over or budget cuts.</a:t>
            </a:r>
          </a:p>
          <a:p>
            <a:pPr marL="342900" indent="-342900">
              <a:buFont typeface="Arial" panose="020B0604020202020204" pitchFamily="34" charset="0"/>
              <a:buChar char="•"/>
            </a:pPr>
            <a:r>
              <a:rPr lang="en-US" sz="1700" b="1" dirty="0" smtClean="0"/>
              <a:t>Comprehensiveness</a:t>
            </a:r>
            <a:r>
              <a:rPr lang="en-US" sz="1700" dirty="0" smtClean="0"/>
              <a:t> – comprehensive </a:t>
            </a:r>
            <a:r>
              <a:rPr lang="en-US" sz="1700" dirty="0"/>
              <a:t>modification of the local life, affecting, e.g., cultural and cognitive attitudes of citizens and local leaders, daily </a:t>
            </a:r>
            <a:r>
              <a:rPr lang="en-US" sz="1700" dirty="0" err="1"/>
              <a:t>behaviours</a:t>
            </a:r>
            <a:r>
              <a:rPr lang="en-US" sz="1700" dirty="0"/>
              <a:t> and practices, communication patterns and, obviously, procedures, rules, standards, etc.</a:t>
            </a:r>
          </a:p>
          <a:p>
            <a:pPr marL="342900" indent="-342900">
              <a:buFont typeface="Arial" panose="020B0604020202020204" pitchFamily="34" charset="0"/>
              <a:buChar char="•"/>
            </a:pPr>
            <a:r>
              <a:rPr lang="en-US" sz="1700" b="1" dirty="0" smtClean="0"/>
              <a:t>Inclusiveness</a:t>
            </a:r>
            <a:r>
              <a:rPr lang="en-US" sz="1700" dirty="0" smtClean="0"/>
              <a:t> – involve </a:t>
            </a:r>
            <a:r>
              <a:rPr lang="en-US" sz="1700" dirty="0"/>
              <a:t>all the relevant </a:t>
            </a:r>
            <a:r>
              <a:rPr lang="en-US" sz="1700" dirty="0" smtClean="0"/>
              <a:t>stakeholders </a:t>
            </a:r>
            <a:r>
              <a:rPr lang="en-US" sz="1700" dirty="0"/>
              <a:t>within the involved </a:t>
            </a:r>
            <a:r>
              <a:rPr lang="en-US" sz="1700" dirty="0" smtClean="0"/>
              <a:t>territory system</a:t>
            </a:r>
            <a:r>
              <a:rPr lang="en-US" sz="1700" dirty="0"/>
              <a:t>, from the leaderships to the citizens. Structural change has to be a collective effort (top-down and bottom-up processes are to be activated and coordinated).</a:t>
            </a:r>
          </a:p>
          <a:p>
            <a:pPr marL="342900" indent="-342900">
              <a:buFont typeface="Arial" panose="020B0604020202020204" pitchFamily="34" charset="0"/>
              <a:buChar char="•"/>
            </a:pPr>
            <a:r>
              <a:rPr lang="en-US" sz="1700" b="1" dirty="0" err="1" smtClean="0"/>
              <a:t>Contextualisation</a:t>
            </a:r>
            <a:r>
              <a:rPr lang="en-US" sz="1700" dirty="0" smtClean="0"/>
              <a:t> – </a:t>
            </a:r>
            <a:r>
              <a:rPr lang="en-US" sz="1700" dirty="0" err="1" smtClean="0"/>
              <a:t>contextualise</a:t>
            </a:r>
            <a:r>
              <a:rPr lang="en-US" sz="1700" dirty="0" smtClean="0"/>
              <a:t> </a:t>
            </a:r>
            <a:r>
              <a:rPr lang="en-US" sz="1700" dirty="0"/>
              <a:t>structural change, e.g., devising strategies and tools which are specifically tailored on the concerned territory and in its energy </a:t>
            </a:r>
            <a:r>
              <a:rPr lang="en-US" sz="1700" dirty="0" smtClean="0"/>
              <a:t>system</a:t>
            </a:r>
            <a:endParaRPr lang="en-US" sz="1700" dirty="0"/>
          </a:p>
          <a:p>
            <a:pPr marL="342900"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xmlns="" val="2185318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848872" cy="432048"/>
          </a:xfrm>
        </p:spPr>
        <p:txBody>
          <a:bodyPr/>
          <a:lstStyle/>
          <a:p>
            <a:r>
              <a:rPr lang="en-US" dirty="0" smtClean="0"/>
              <a:t>THIRD FRAME: HUMAN ENERGY APPROACH</a:t>
            </a:r>
            <a:endParaRPr lang="de-DE" dirty="0"/>
          </a:p>
        </p:txBody>
      </p:sp>
      <p:sp>
        <p:nvSpPr>
          <p:cNvPr id="3" name="Content Placeholder 2"/>
          <p:cNvSpPr>
            <a:spLocks noGrp="1"/>
          </p:cNvSpPr>
          <p:nvPr>
            <p:ph idx="1"/>
          </p:nvPr>
        </p:nvSpPr>
        <p:spPr>
          <a:xfrm>
            <a:off x="462372" y="1329318"/>
            <a:ext cx="8219256" cy="4835985"/>
          </a:xfrm>
        </p:spPr>
        <p:txBody>
          <a:bodyPr/>
          <a:lstStyle/>
          <a:p>
            <a:r>
              <a:rPr lang="en-US" sz="2000" b="1" dirty="0" smtClean="0"/>
              <a:t>Human Energy </a:t>
            </a:r>
            <a:r>
              <a:rPr lang="en-US" sz="1400" i="1" dirty="0" smtClean="0"/>
              <a:t>(</a:t>
            </a:r>
            <a:r>
              <a:rPr lang="en-US" sz="1400" i="1" dirty="0" err="1" smtClean="0"/>
              <a:t>Caiati</a:t>
            </a:r>
            <a:r>
              <a:rPr lang="en-US" sz="1400" i="1" dirty="0" smtClean="0"/>
              <a:t> et al., 2019)</a:t>
            </a:r>
            <a:r>
              <a:rPr lang="en-US" sz="2000" b="1" dirty="0" smtClean="0"/>
              <a:t> is a holistic and all inclusive understanding, articulated in three dimensions that show different ways</a:t>
            </a:r>
            <a:r>
              <a:rPr lang="en-US" sz="2000" b="1" dirty="0"/>
              <a:t> o</a:t>
            </a:r>
            <a:r>
              <a:rPr lang="en-US" sz="2000" b="1" dirty="0" smtClean="0"/>
              <a:t>n which the human factor lies behind the energy system</a:t>
            </a:r>
            <a:r>
              <a:rPr lang="en-US" b="1" dirty="0" smtClean="0"/>
              <a:t>:</a:t>
            </a:r>
            <a:endParaRPr lang="en-US" sz="1800" dirty="0" smtClean="0"/>
          </a:p>
          <a:p>
            <a:pPr marL="342900" indent="-342900">
              <a:buFont typeface="Arial" panose="020B0604020202020204" pitchFamily="34" charset="0"/>
              <a:buChar char="•"/>
            </a:pPr>
            <a:r>
              <a:rPr lang="en-US" sz="1600" b="1" dirty="0" smtClean="0">
                <a:solidFill>
                  <a:srgbClr val="D4310F"/>
                </a:solidFill>
              </a:rPr>
              <a:t>Social energy </a:t>
            </a:r>
            <a:r>
              <a:rPr lang="en-US" sz="1400" dirty="0" smtClean="0"/>
              <a:t>is the human capacity to bring together different forms of social activism that coordinate, and orient different social actors toward common goals and to overcome conflicts and oppositions that may represent a waste of energy</a:t>
            </a:r>
          </a:p>
          <a:p>
            <a:r>
              <a:rPr lang="en-US" sz="1400" i="1" dirty="0" smtClean="0">
                <a:sym typeface="Wingdings" panose="05000000000000000000" pitchFamily="2" charset="2"/>
              </a:rPr>
              <a:t>	 </a:t>
            </a:r>
            <a:r>
              <a:rPr lang="en-US" sz="1400" i="1" dirty="0">
                <a:sym typeface="Wingdings" panose="05000000000000000000" pitchFamily="2" charset="2"/>
              </a:rPr>
              <a:t>active participation of citizens in decision </a:t>
            </a:r>
            <a:r>
              <a:rPr lang="en-US" sz="1400" i="1" dirty="0" smtClean="0">
                <a:sym typeface="Wingdings" panose="05000000000000000000" pitchFamily="2" charset="2"/>
              </a:rPr>
              <a:t>making</a:t>
            </a:r>
          </a:p>
          <a:p>
            <a:r>
              <a:rPr lang="en-US" sz="1400" i="1" dirty="0" smtClean="0">
                <a:sym typeface="Wingdings" panose="05000000000000000000" pitchFamily="2" charset="2"/>
              </a:rPr>
              <a:t>	 </a:t>
            </a:r>
            <a:r>
              <a:rPr lang="en-US" sz="1400" i="1" dirty="0">
                <a:sym typeface="Wingdings" panose="05000000000000000000" pitchFamily="2" charset="2"/>
              </a:rPr>
              <a:t>widespread practice of </a:t>
            </a:r>
            <a:r>
              <a:rPr lang="en-US" sz="1400" i="1" dirty="0" smtClean="0">
                <a:sym typeface="Wingdings" panose="05000000000000000000" pitchFamily="2" charset="2"/>
              </a:rPr>
              <a:t>negotiation</a:t>
            </a:r>
          </a:p>
          <a:p>
            <a:r>
              <a:rPr lang="en-US" sz="1400" i="1" dirty="0">
                <a:sym typeface="Wingdings" panose="05000000000000000000" pitchFamily="2" charset="2"/>
              </a:rPr>
              <a:t>	 continuous and multilateral communication on multiple levels</a:t>
            </a:r>
            <a:endParaRPr lang="en-US" sz="1400" i="1" dirty="0"/>
          </a:p>
          <a:p>
            <a:pPr marL="342900" indent="-342900">
              <a:buFont typeface="Arial" panose="020B0604020202020204" pitchFamily="34" charset="0"/>
              <a:buChar char="•"/>
            </a:pPr>
            <a:r>
              <a:rPr lang="en-US" sz="1600" b="1" dirty="0" err="1" smtClean="0">
                <a:solidFill>
                  <a:srgbClr val="D4310F"/>
                </a:solidFill>
              </a:rPr>
              <a:t>Endosomatic</a:t>
            </a:r>
            <a:r>
              <a:rPr lang="en-US" sz="1600" b="1" dirty="0" smtClean="0"/>
              <a:t> </a:t>
            </a:r>
            <a:r>
              <a:rPr lang="en-US" sz="1600" b="1" dirty="0" smtClean="0">
                <a:solidFill>
                  <a:srgbClr val="D4310F"/>
                </a:solidFill>
              </a:rPr>
              <a:t>energy</a:t>
            </a:r>
            <a:r>
              <a:rPr lang="en-US" sz="1600" b="1" dirty="0" smtClean="0"/>
              <a:t> </a:t>
            </a:r>
            <a:r>
              <a:rPr lang="en-US" sz="1400" dirty="0" smtClean="0"/>
              <a:t>represents the human capacity of effecting profound changes at the personal level in one’s daily actions and convictions, in view of using the physical energy (e.g., biking)  in synergy with the energy system as a whole</a:t>
            </a:r>
          </a:p>
          <a:p>
            <a:r>
              <a:rPr lang="en-US" sz="1400" dirty="0" smtClean="0">
                <a:sym typeface="Wingdings" panose="05000000000000000000" pitchFamily="2" charset="2"/>
              </a:rPr>
              <a:t>	 </a:t>
            </a:r>
            <a:r>
              <a:rPr lang="en-US" sz="1400" dirty="0">
                <a:sym typeface="Wingdings" panose="05000000000000000000" pitchFamily="2" charset="2"/>
              </a:rPr>
              <a:t>increased resort to </a:t>
            </a:r>
            <a:r>
              <a:rPr lang="en-US" sz="1400" dirty="0" smtClean="0">
                <a:sym typeface="Wingdings" panose="05000000000000000000" pitchFamily="2" charset="2"/>
              </a:rPr>
              <a:t>muscular energy  (</a:t>
            </a:r>
            <a:r>
              <a:rPr lang="en-US" sz="1400" dirty="0">
                <a:sym typeface="Wingdings" panose="05000000000000000000" pitchFamily="2" charset="2"/>
              </a:rPr>
              <a:t>e</a:t>
            </a:r>
            <a:r>
              <a:rPr lang="en-US" sz="1400" dirty="0" smtClean="0">
                <a:sym typeface="Wingdings" panose="05000000000000000000" pitchFamily="2" charset="2"/>
              </a:rPr>
              <a:t>.g., walking </a:t>
            </a:r>
            <a:r>
              <a:rPr lang="en-US" sz="1400" dirty="0">
                <a:sym typeface="Wingdings" panose="05000000000000000000" pitchFamily="2" charset="2"/>
              </a:rPr>
              <a:t>or </a:t>
            </a:r>
            <a:r>
              <a:rPr lang="en-US" sz="1400" dirty="0" smtClean="0">
                <a:sym typeface="Wingdings" panose="05000000000000000000" pitchFamily="2" charset="2"/>
              </a:rPr>
              <a:t>cycling)</a:t>
            </a:r>
            <a:endParaRPr lang="en-US" sz="1400" dirty="0" smtClean="0"/>
          </a:p>
          <a:p>
            <a:pPr marL="342900" indent="-342900">
              <a:buFont typeface="Arial" panose="020B0604020202020204" pitchFamily="34" charset="0"/>
              <a:buChar char="•"/>
            </a:pPr>
            <a:r>
              <a:rPr lang="en-US" sz="1600" b="1" dirty="0" err="1" smtClean="0">
                <a:solidFill>
                  <a:srgbClr val="D4310F"/>
                </a:solidFill>
              </a:rPr>
              <a:t>Extrasomatic</a:t>
            </a:r>
            <a:r>
              <a:rPr lang="en-US" sz="1600" b="1" dirty="0" smtClean="0">
                <a:solidFill>
                  <a:srgbClr val="D4310F"/>
                </a:solidFill>
              </a:rPr>
              <a:t> energy </a:t>
            </a:r>
            <a:r>
              <a:rPr lang="en-US" sz="1400" dirty="0" smtClean="0"/>
              <a:t>is the human capacity to activate and use the natural resources through the adoption of all kinds of equipment, technology or machinery using all energy sources, whether carbon or low carbon </a:t>
            </a:r>
          </a:p>
          <a:p>
            <a:r>
              <a:rPr lang="en-US" sz="1400" dirty="0" smtClean="0">
                <a:sym typeface="Wingdings" panose="05000000000000000000" pitchFamily="2" charset="2"/>
              </a:rPr>
              <a:t>	 change towards low/no carbon energy sources</a:t>
            </a:r>
          </a:p>
          <a:p>
            <a:r>
              <a:rPr lang="en-US" sz="1400" dirty="0" smtClean="0">
                <a:sym typeface="Wingdings" panose="05000000000000000000" pitchFamily="2" charset="2"/>
              </a:rPr>
              <a:t>	 </a:t>
            </a:r>
            <a:r>
              <a:rPr lang="en-US" sz="1400" dirty="0">
                <a:sym typeface="Wingdings" panose="05000000000000000000" pitchFamily="2" charset="2"/>
              </a:rPr>
              <a:t>shared ownership of the means of production and self-production </a:t>
            </a:r>
            <a:r>
              <a:rPr lang="en-US" sz="1400" dirty="0" smtClean="0">
                <a:sym typeface="Wingdings" panose="05000000000000000000" pitchFamily="2" charset="2"/>
              </a:rPr>
              <a:t>of energy</a:t>
            </a:r>
          </a:p>
          <a:p>
            <a:pPr marL="342900" indent="-342900">
              <a:buFont typeface="Arial" panose="020B0604020202020204" pitchFamily="34" charset="0"/>
              <a:buChar char="•"/>
            </a:pPr>
            <a:endParaRPr lang="en-GB" sz="1400" dirty="0"/>
          </a:p>
          <a:p>
            <a:endParaRPr lang="en-GB" sz="1400" dirty="0"/>
          </a:p>
        </p:txBody>
      </p:sp>
    </p:spTree>
    <p:extLst>
      <p:ext uri="{BB962C8B-B14F-4D97-AF65-F5344CB8AC3E}">
        <p14:creationId xmlns:p14="http://schemas.microsoft.com/office/powerpoint/2010/main" xmlns="" val="3376714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424936" cy="504056"/>
          </a:xfrm>
        </p:spPr>
        <p:txBody>
          <a:bodyPr/>
          <a:lstStyle/>
          <a:p>
            <a:r>
              <a:rPr lang="de-DE" dirty="0" smtClean="0"/>
              <a:t>RRI FRAME X SMARTEES CASES (Cluster 1)</a:t>
            </a:r>
            <a:endParaRPr lang="de-DE" dirty="0"/>
          </a:p>
        </p:txBody>
      </p:sp>
      <p:sp>
        <p:nvSpPr>
          <p:cNvPr id="3" name="Content Placeholder 2"/>
          <p:cNvSpPr>
            <a:spLocks noGrp="1"/>
          </p:cNvSpPr>
          <p:nvPr>
            <p:ph idx="1"/>
          </p:nvPr>
        </p:nvSpPr>
        <p:spPr>
          <a:xfrm>
            <a:off x="462372" y="1412776"/>
            <a:ext cx="8219256" cy="4752527"/>
          </a:xfrm>
        </p:spPr>
        <p:txBody>
          <a:bodyPr/>
          <a:lstStyle/>
          <a:p>
            <a:pPr marL="342900" indent="-342900">
              <a:buFont typeface="Arial" panose="020B0604020202020204" pitchFamily="34" charset="0"/>
              <a:buChar char="•"/>
            </a:pPr>
            <a:r>
              <a:rPr lang="en-GB" b="1" dirty="0" smtClean="0"/>
              <a:t>Anticipation - </a:t>
            </a:r>
            <a:r>
              <a:rPr lang="en-GB" dirty="0" smtClean="0"/>
              <a:t>low in both cases</a:t>
            </a:r>
          </a:p>
          <a:p>
            <a:pPr marL="342900" indent="-342900">
              <a:buFont typeface="Arial" panose="020B0604020202020204" pitchFamily="34" charset="0"/>
              <a:buChar char="•"/>
            </a:pPr>
            <a:r>
              <a:rPr lang="en-US" b="1" dirty="0" smtClean="0"/>
              <a:t>Reflexivity</a:t>
            </a:r>
            <a:endParaRPr lang="en-US" b="1" dirty="0" smtClean="0"/>
          </a:p>
          <a:p>
            <a:pPr marL="1085850" lvl="1" indent="-342900">
              <a:buFont typeface="Arial" panose="020B0604020202020204" pitchFamily="34" charset="0"/>
              <a:buChar char="•"/>
            </a:pPr>
            <a:r>
              <a:rPr lang="en-US" dirty="0" smtClean="0"/>
              <a:t>Groningen: low </a:t>
            </a:r>
            <a:r>
              <a:rPr lang="en-US" dirty="0"/>
              <a:t>at the beginning; higher later (high </a:t>
            </a:r>
            <a:r>
              <a:rPr lang="en-US" dirty="0" smtClean="0"/>
              <a:t>now)</a:t>
            </a:r>
          </a:p>
          <a:p>
            <a:pPr marL="1085850" lvl="1" indent="-342900">
              <a:buFont typeface="Arial" panose="020B0604020202020204" pitchFamily="34" charset="0"/>
              <a:buChar char="•"/>
            </a:pPr>
            <a:r>
              <a:rPr lang="en-GB" dirty="0"/>
              <a:t>Zürich: </a:t>
            </a:r>
            <a:r>
              <a:rPr lang="en-GB" dirty="0" smtClean="0"/>
              <a:t>medium-high</a:t>
            </a:r>
          </a:p>
          <a:p>
            <a:pPr marL="342900" indent="-342900">
              <a:buFont typeface="Arial" panose="020B0604020202020204" pitchFamily="34" charset="0"/>
              <a:buChar char="•"/>
            </a:pPr>
            <a:r>
              <a:rPr lang="en-GB" b="1" dirty="0" smtClean="0"/>
              <a:t>Inclusion</a:t>
            </a:r>
            <a:endParaRPr lang="en-GB" b="1" dirty="0" smtClean="0"/>
          </a:p>
          <a:p>
            <a:pPr marL="1085850" lvl="1" indent="-342900">
              <a:buFont typeface="Arial" panose="020B0604020202020204" pitchFamily="34" charset="0"/>
              <a:buChar char="•"/>
            </a:pPr>
            <a:r>
              <a:rPr lang="en-GB" dirty="0" smtClean="0"/>
              <a:t>Groningen: </a:t>
            </a:r>
            <a:r>
              <a:rPr lang="en-US" dirty="0"/>
              <a:t>low at the beginning; higher late (high now</a:t>
            </a:r>
            <a:r>
              <a:rPr lang="en-US" dirty="0" smtClean="0"/>
              <a:t>)</a:t>
            </a:r>
          </a:p>
          <a:p>
            <a:pPr marL="1085850" lvl="1" indent="-342900">
              <a:buFont typeface="Arial" panose="020B0604020202020204" pitchFamily="34" charset="0"/>
              <a:buChar char="•"/>
            </a:pPr>
            <a:r>
              <a:rPr lang="en-GB" dirty="0"/>
              <a:t>Zürich: </a:t>
            </a:r>
            <a:r>
              <a:rPr lang="en-GB" dirty="0" smtClean="0"/>
              <a:t>high</a:t>
            </a:r>
          </a:p>
          <a:p>
            <a:pPr marL="342900" indent="-342900">
              <a:buFont typeface="Arial" panose="020B0604020202020204" pitchFamily="34" charset="0"/>
              <a:buChar char="•"/>
            </a:pPr>
            <a:r>
              <a:rPr lang="en-GB" b="1" dirty="0" smtClean="0"/>
              <a:t>Responsiveness</a:t>
            </a:r>
            <a:endParaRPr lang="en-GB" b="1" dirty="0" smtClean="0"/>
          </a:p>
          <a:p>
            <a:pPr marL="1085850" lvl="1" indent="-342900">
              <a:buFont typeface="Arial" panose="020B0604020202020204" pitchFamily="34" charset="0"/>
              <a:buChar char="•"/>
            </a:pPr>
            <a:r>
              <a:rPr lang="en-GB" dirty="0" smtClean="0"/>
              <a:t>Groningen: </a:t>
            </a:r>
            <a:r>
              <a:rPr lang="en-US" dirty="0"/>
              <a:t>medium at the beginning; high now</a:t>
            </a:r>
            <a:endParaRPr lang="en-GB" dirty="0" smtClean="0"/>
          </a:p>
          <a:p>
            <a:pPr marL="1085850" lvl="1" indent="-342900">
              <a:buFont typeface="Arial" panose="020B0604020202020204" pitchFamily="34" charset="0"/>
              <a:buChar char="•"/>
            </a:pPr>
            <a:r>
              <a:rPr lang="en-GB" dirty="0"/>
              <a:t>Zürich: high</a:t>
            </a:r>
          </a:p>
          <a:p>
            <a:endParaRPr lang="en-US" dirty="0"/>
          </a:p>
          <a:p>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xmlns="" val="2112075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MARTEES">
      <a:dk1>
        <a:sysClr val="windowText" lastClr="000000"/>
      </a:dk1>
      <a:lt1>
        <a:sysClr val="window" lastClr="FFFFFF"/>
      </a:lt1>
      <a:dk2>
        <a:srgbClr val="5F5F5F"/>
      </a:dk2>
      <a:lt2>
        <a:srgbClr val="E7E6E6"/>
      </a:lt2>
      <a:accent1>
        <a:srgbClr val="D4310F"/>
      </a:accent1>
      <a:accent2>
        <a:srgbClr val="FDC300"/>
      </a:accent2>
      <a:accent3>
        <a:srgbClr val="A5A5A5"/>
      </a:accent3>
      <a:accent4>
        <a:srgbClr val="FFC000"/>
      </a:accent4>
      <a:accent5>
        <a:srgbClr val="D4310F"/>
      </a:accent5>
      <a:accent6>
        <a:srgbClr val="A5A5A5"/>
      </a:accent6>
      <a:hlink>
        <a:srgbClr val="D4310F"/>
      </a:hlink>
      <a:folHlink>
        <a:srgbClr val="C55A1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eamSiteName xmlns="3011bd27-670b-40e8-bfc7-267b8eb171af">SMARTEES - Home</TeamSiteNam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1C6832BE9C51E44BECE7068E2D980A3" ma:contentTypeVersion="" ma:contentTypeDescription="Create a new document." ma:contentTypeScope="" ma:versionID="63d0958823f41d84f9d9f36ceac0984d">
  <xsd:schema xmlns:xsd="http://www.w3.org/2001/XMLSchema" xmlns:xs="http://www.w3.org/2001/XMLSchema" xmlns:p="http://schemas.microsoft.com/office/2006/metadata/properties" xmlns:ns1="http://schemas.microsoft.com/sharepoint/v3" xmlns:ns2="3011bd27-670b-40e8-bfc7-267b8eb171af" xmlns:ns3="d6c3e5dc-02d8-4301-8016-862ef0699838" xmlns:ns4="562f7eb3-9e15-48f4-b695-9474ff7d330e" targetNamespace="http://schemas.microsoft.com/office/2006/metadata/properties" ma:root="true" ma:fieldsID="b956633032e49c2178cda9f37630eeab" ns1:_="" ns2:_="" ns3:_="" ns4:_="">
    <xsd:import namespace="http://schemas.microsoft.com/sharepoint/v3"/>
    <xsd:import namespace="3011bd27-670b-40e8-bfc7-267b8eb171af"/>
    <xsd:import namespace="d6c3e5dc-02d8-4301-8016-862ef0699838"/>
    <xsd:import namespace="562f7eb3-9e15-48f4-b695-9474ff7d330e"/>
    <xsd:element name="properties">
      <xsd:complexType>
        <xsd:sequence>
          <xsd:element name="documentManagement">
            <xsd:complexType>
              <xsd:all>
                <xsd:element ref="ns2:TeamSiteName" minOccurs="0"/>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1:_ip_UnifiedCompliancePolicyProperties" minOccurs="0"/>
                <xsd:element ref="ns1:_ip_UnifiedCompliancePolicyUIAction"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11bd27-670b-40e8-bfc7-267b8eb171af" elementFormDefault="qualified">
    <xsd:import namespace="http://schemas.microsoft.com/office/2006/documentManagement/types"/>
    <xsd:import namespace="http://schemas.microsoft.com/office/infopath/2007/PartnerControls"/>
    <xsd:element name="TeamSiteName" ma:index="8" nillable="true" ma:displayName="TeamSite" ma:default="SMARTEES - Home" ma:internalName="TeamSiteNam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6c3e5dc-02d8-4301-8016-862ef0699838"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62f7eb3-9e15-48f4-b695-9474ff7d330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73A038A-D984-44E5-936F-04FAD0084D09}">
  <ds:schemaRefs>
    <ds:schemaRef ds:uri="http://schemas.microsoft.com/sharepoint/v3/contenttype/forms"/>
  </ds:schemaRefs>
</ds:datastoreItem>
</file>

<file path=customXml/itemProps2.xml><?xml version="1.0" encoding="utf-8"?>
<ds:datastoreItem xmlns:ds="http://schemas.openxmlformats.org/officeDocument/2006/customXml" ds:itemID="{D081BA7A-B483-4060-A76D-4B1628B11FC7}">
  <ds:schemaRefs>
    <ds:schemaRef ds:uri="562f7eb3-9e15-48f4-b695-9474ff7d330e"/>
    <ds:schemaRef ds:uri="http://schemas.microsoft.com/sharepoint/v3"/>
    <ds:schemaRef ds:uri="http://purl.org/dc/dcmitype/"/>
    <ds:schemaRef ds:uri="http://schemas.openxmlformats.org/package/2006/metadata/core-properties"/>
    <ds:schemaRef ds:uri="http://schemas.microsoft.com/office/2006/metadata/properties"/>
    <ds:schemaRef ds:uri="http://schemas.microsoft.com/office/2006/documentManagement/types"/>
    <ds:schemaRef ds:uri="http://purl.org/dc/terms/"/>
    <ds:schemaRef ds:uri="http://schemas.microsoft.com/office/infopath/2007/PartnerControls"/>
    <ds:schemaRef ds:uri="3011bd27-670b-40e8-bfc7-267b8eb171af"/>
    <ds:schemaRef ds:uri="d6c3e5dc-02d8-4301-8016-862ef0699838"/>
    <ds:schemaRef ds:uri="http://www.w3.org/XML/1998/namespace"/>
    <ds:schemaRef ds:uri="http://purl.org/dc/elements/1.1/"/>
  </ds:schemaRefs>
</ds:datastoreItem>
</file>

<file path=customXml/itemProps3.xml><?xml version="1.0" encoding="utf-8"?>
<ds:datastoreItem xmlns:ds="http://schemas.openxmlformats.org/officeDocument/2006/customXml" ds:itemID="{172D7ED4-4A35-43EC-BDBA-0F0F592D53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011bd27-670b-40e8-bfc7-267b8eb171af"/>
    <ds:schemaRef ds:uri="d6c3e5dc-02d8-4301-8016-862ef0699838"/>
    <ds:schemaRef ds:uri="562f7eb3-9e15-48f4-b695-9474ff7d33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1008</TotalTime>
  <Words>1738</Words>
  <Application>Microsoft Office PowerPoint</Application>
  <PresentationFormat>On-screen Show (4:3)</PresentationFormat>
  <Paragraphs>143</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ENERGY TRANSITION AS A SOCIAL ISSUE</vt:lpstr>
      <vt:lpstr>SOCIAL INNOVATION (SI) IN ENERGY TRANSITION</vt:lpstr>
      <vt:lpstr>SMARTEES TYPOLOGY OF SI in ET</vt:lpstr>
      <vt:lpstr>BUT HOW IT WORKS IN PRACTICE?</vt:lpstr>
      <vt:lpstr>FIRST FRAME: FROM RRI</vt:lpstr>
      <vt:lpstr>SECOND FRAME: SI AS STRUCTURAL CHANGE</vt:lpstr>
      <vt:lpstr>THIRD FRAME: HUMAN ENERGY APPROACH</vt:lpstr>
      <vt:lpstr>RRI FRAME X SMARTEES CASES (Cluster 1)</vt:lpstr>
      <vt:lpstr>STRUCTURAL CHANGES X SMARTEES CASES (Cl.1)</vt:lpstr>
      <vt:lpstr>HUMAN ENERGY X SMARTEES CASES (Cluster 1)</vt:lpstr>
      <vt:lpstr>CONCLUDING REMARKS</vt:lpstr>
      <vt:lpstr>REFERENCES</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Burger</dc:creator>
  <cp:lastModifiedBy>fed</cp:lastModifiedBy>
  <cp:revision>167</cp:revision>
  <dcterms:created xsi:type="dcterms:W3CDTF">2018-09-20T06:58:18Z</dcterms:created>
  <dcterms:modified xsi:type="dcterms:W3CDTF">2021-09-01T15:54:32Z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0x010100D1C6832BE9C51E44BECE7068E2D980A3</vt:lpwstr>
  </property>
</Properties>
</file>