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9" r:id="rId6"/>
    <p:sldId id="270" r:id="rId7"/>
    <p:sldId id="271" r:id="rId8"/>
    <p:sldId id="272" r:id="rId9"/>
    <p:sldId id="273" r:id="rId10"/>
    <p:sldId id="274" r:id="rId11"/>
    <p:sldId id="276" r:id="rId12"/>
    <p:sldId id="275" r:id="rId13"/>
    <p:sldId id="267"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D113"/>
    <a:srgbClr val="FFFFFF"/>
    <a:srgbClr val="F8B328"/>
    <a:srgbClr val="D61C08"/>
    <a:srgbClr val="CA1A08"/>
    <a:srgbClr val="CF1203"/>
    <a:srgbClr val="B51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C9DD38-27E4-4E52-8A1B-20B756E21BA8}" v="22" dt="2021-09-13T16:55:28.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p:cViewPr varScale="1">
        <p:scale>
          <a:sx n="101" d="100"/>
          <a:sy n="101" d="100"/>
        </p:scale>
        <p:origin x="52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zatul Muhammad" userId="4d399f53-a660-480c-87b3-9750f64aa639" providerId="ADAL" clId="{6BC9DD38-27E4-4E52-8A1B-20B756E21BA8}"/>
    <pc:docChg chg="undo custSel addSld delSld modSld">
      <pc:chgData name="Maizatul Muhammad" userId="4d399f53-a660-480c-87b3-9750f64aa639" providerId="ADAL" clId="{6BC9DD38-27E4-4E52-8A1B-20B756E21BA8}" dt="2021-09-13T17:31:28.150" v="1085" actId="6549"/>
      <pc:docMkLst>
        <pc:docMk/>
      </pc:docMkLst>
      <pc:sldChg chg="addSp delSp modSp mod">
        <pc:chgData name="Maizatul Muhammad" userId="4d399f53-a660-480c-87b3-9750f64aa639" providerId="ADAL" clId="{6BC9DD38-27E4-4E52-8A1B-20B756E21BA8}" dt="2021-09-13T17:03:50.421" v="866" actId="20577"/>
        <pc:sldMkLst>
          <pc:docMk/>
          <pc:sldMk cId="0" sldId="257"/>
        </pc:sldMkLst>
        <pc:spChg chg="add del mod">
          <ac:chgData name="Maizatul Muhammad" userId="4d399f53-a660-480c-87b3-9750f64aa639" providerId="ADAL" clId="{6BC9DD38-27E4-4E52-8A1B-20B756E21BA8}" dt="2021-09-13T16:20:33.273" v="84" actId="767"/>
          <ac:spMkLst>
            <pc:docMk/>
            <pc:sldMk cId="0" sldId="257"/>
            <ac:spMk id="4" creationId="{60543F39-CC1D-4FC1-BA5B-B40970568858}"/>
          </ac:spMkLst>
        </pc:spChg>
        <pc:spChg chg="add del mod">
          <ac:chgData name="Maizatul Muhammad" userId="4d399f53-a660-480c-87b3-9750f64aa639" providerId="ADAL" clId="{6BC9DD38-27E4-4E52-8A1B-20B756E21BA8}" dt="2021-09-13T17:03:50.421" v="866" actId="20577"/>
          <ac:spMkLst>
            <pc:docMk/>
            <pc:sldMk cId="0" sldId="257"/>
            <ac:spMk id="6" creationId="{00000000-0000-0000-0000-000000000000}"/>
          </ac:spMkLst>
        </pc:spChg>
        <pc:picChg chg="add del mod">
          <ac:chgData name="Maizatul Muhammad" userId="4d399f53-a660-480c-87b3-9750f64aa639" providerId="ADAL" clId="{6BC9DD38-27E4-4E52-8A1B-20B756E21BA8}" dt="2021-09-13T16:20:33.999" v="87" actId="22"/>
          <ac:picMkLst>
            <pc:docMk/>
            <pc:sldMk cId="0" sldId="257"/>
            <ac:picMk id="3" creationId="{C6B45F02-0A95-4026-915F-58504554F0D9}"/>
          </ac:picMkLst>
        </pc:picChg>
      </pc:sldChg>
      <pc:sldChg chg="del">
        <pc:chgData name="Maizatul Muhammad" userId="4d399f53-a660-480c-87b3-9750f64aa639" providerId="ADAL" clId="{6BC9DD38-27E4-4E52-8A1B-20B756E21BA8}" dt="2021-09-13T17:03:56.778" v="867" actId="47"/>
        <pc:sldMkLst>
          <pc:docMk/>
          <pc:sldMk cId="0" sldId="263"/>
        </pc:sldMkLst>
      </pc:sldChg>
      <pc:sldChg chg="del">
        <pc:chgData name="Maizatul Muhammad" userId="4d399f53-a660-480c-87b3-9750f64aa639" providerId="ADAL" clId="{6BC9DD38-27E4-4E52-8A1B-20B756E21BA8}" dt="2021-09-13T16:54:38.147" v="681" actId="47"/>
        <pc:sldMkLst>
          <pc:docMk/>
          <pc:sldMk cId="0" sldId="265"/>
        </pc:sldMkLst>
      </pc:sldChg>
      <pc:sldChg chg="del">
        <pc:chgData name="Maizatul Muhammad" userId="4d399f53-a660-480c-87b3-9750f64aa639" providerId="ADAL" clId="{6BC9DD38-27E4-4E52-8A1B-20B756E21BA8}" dt="2021-09-13T16:54:40.744" v="682" actId="47"/>
        <pc:sldMkLst>
          <pc:docMk/>
          <pc:sldMk cId="0" sldId="266"/>
        </pc:sldMkLst>
      </pc:sldChg>
      <pc:sldChg chg="modSp mod">
        <pc:chgData name="Maizatul Muhammad" userId="4d399f53-a660-480c-87b3-9750f64aa639" providerId="ADAL" clId="{6BC9DD38-27E4-4E52-8A1B-20B756E21BA8}" dt="2021-09-13T16:55:39.270" v="733" actId="20577"/>
        <pc:sldMkLst>
          <pc:docMk/>
          <pc:sldMk cId="0" sldId="267"/>
        </pc:sldMkLst>
        <pc:spChg chg="mod">
          <ac:chgData name="Maizatul Muhammad" userId="4d399f53-a660-480c-87b3-9750f64aa639" providerId="ADAL" clId="{6BC9DD38-27E4-4E52-8A1B-20B756E21BA8}" dt="2021-09-13T16:55:39.270" v="733" actId="20577"/>
          <ac:spMkLst>
            <pc:docMk/>
            <pc:sldMk cId="0" sldId="267"/>
            <ac:spMk id="1028" creationId="{00000000-0000-0000-0000-000000000000}"/>
          </ac:spMkLst>
        </pc:spChg>
      </pc:sldChg>
      <pc:sldChg chg="addSp delSp modSp mod">
        <pc:chgData name="Maizatul Muhammad" userId="4d399f53-a660-480c-87b3-9750f64aa639" providerId="ADAL" clId="{6BC9DD38-27E4-4E52-8A1B-20B756E21BA8}" dt="2021-09-13T16:26:05.654" v="320" actId="6549"/>
        <pc:sldMkLst>
          <pc:docMk/>
          <pc:sldMk cId="2376971749" sldId="269"/>
        </pc:sldMkLst>
        <pc:spChg chg="mod">
          <ac:chgData name="Maizatul Muhammad" userId="4d399f53-a660-480c-87b3-9750f64aa639" providerId="ADAL" clId="{6BC9DD38-27E4-4E52-8A1B-20B756E21BA8}" dt="2021-09-13T16:26:05.654" v="320" actId="6549"/>
          <ac:spMkLst>
            <pc:docMk/>
            <pc:sldMk cId="2376971749" sldId="269"/>
            <ac:spMk id="2" creationId="{00000000-0000-0000-0000-000000000000}"/>
          </ac:spMkLst>
        </pc:spChg>
        <pc:spChg chg="del mod">
          <ac:chgData name="Maizatul Muhammad" userId="4d399f53-a660-480c-87b3-9750f64aa639" providerId="ADAL" clId="{6BC9DD38-27E4-4E52-8A1B-20B756E21BA8}" dt="2021-09-13T16:23:56.433" v="267" actId="478"/>
          <ac:spMkLst>
            <pc:docMk/>
            <pc:sldMk cId="2376971749" sldId="269"/>
            <ac:spMk id="3" creationId="{00000000-0000-0000-0000-000000000000}"/>
          </ac:spMkLst>
        </pc:spChg>
        <pc:spChg chg="add mod">
          <ac:chgData name="Maizatul Muhammad" userId="4d399f53-a660-480c-87b3-9750f64aa639" providerId="ADAL" clId="{6BC9DD38-27E4-4E52-8A1B-20B756E21BA8}" dt="2021-09-13T16:25:41.408" v="281" actId="14100"/>
          <ac:spMkLst>
            <pc:docMk/>
            <pc:sldMk cId="2376971749" sldId="269"/>
            <ac:spMk id="5" creationId="{5970B5CA-FA5E-44D8-A227-525F0F3D0EF9}"/>
          </ac:spMkLst>
        </pc:spChg>
        <pc:picChg chg="add del mod">
          <ac:chgData name="Maizatul Muhammad" userId="4d399f53-a660-480c-87b3-9750f64aa639" providerId="ADAL" clId="{6BC9DD38-27E4-4E52-8A1B-20B756E21BA8}" dt="2021-09-13T16:24:15.182" v="270" actId="478"/>
          <ac:picMkLst>
            <pc:docMk/>
            <pc:sldMk cId="2376971749" sldId="269"/>
            <ac:picMk id="4" creationId="{29AE3210-7EC2-40B3-9561-6296FC8FCCBD}"/>
          </ac:picMkLst>
        </pc:picChg>
        <pc:picChg chg="add mod">
          <ac:chgData name="Maizatul Muhammad" userId="4d399f53-a660-480c-87b3-9750f64aa639" providerId="ADAL" clId="{6BC9DD38-27E4-4E52-8A1B-20B756E21BA8}" dt="2021-09-13T16:25:56.809" v="283" actId="1076"/>
          <ac:picMkLst>
            <pc:docMk/>
            <pc:sldMk cId="2376971749" sldId="269"/>
            <ac:picMk id="6" creationId="{E9148B4C-36EC-4EFF-AC9A-AB8D4AAA0FF6}"/>
          </ac:picMkLst>
        </pc:picChg>
      </pc:sldChg>
      <pc:sldChg chg="addSp delSp modSp new mod">
        <pc:chgData name="Maizatul Muhammad" userId="4d399f53-a660-480c-87b3-9750f64aa639" providerId="ADAL" clId="{6BC9DD38-27E4-4E52-8A1B-20B756E21BA8}" dt="2021-09-13T17:26:58.329" v="1048" actId="6549"/>
        <pc:sldMkLst>
          <pc:docMk/>
          <pc:sldMk cId="92234136" sldId="270"/>
        </pc:sldMkLst>
        <pc:spChg chg="mod">
          <ac:chgData name="Maizatul Muhammad" userId="4d399f53-a660-480c-87b3-9750f64aa639" providerId="ADAL" clId="{6BC9DD38-27E4-4E52-8A1B-20B756E21BA8}" dt="2021-09-13T17:26:58.329" v="1048" actId="6549"/>
          <ac:spMkLst>
            <pc:docMk/>
            <pc:sldMk cId="92234136" sldId="270"/>
            <ac:spMk id="2" creationId="{D24EC0A2-1BFF-435A-AEA8-71304A50CD34}"/>
          </ac:spMkLst>
        </pc:spChg>
        <pc:spChg chg="del">
          <ac:chgData name="Maizatul Muhammad" userId="4d399f53-a660-480c-87b3-9750f64aa639" providerId="ADAL" clId="{6BC9DD38-27E4-4E52-8A1B-20B756E21BA8}" dt="2021-09-13T16:27:04.588" v="364" actId="478"/>
          <ac:spMkLst>
            <pc:docMk/>
            <pc:sldMk cId="92234136" sldId="270"/>
            <ac:spMk id="3" creationId="{C2EA4B46-2667-4775-AAD4-AD4569590C87}"/>
          </ac:spMkLst>
        </pc:spChg>
        <pc:spChg chg="add mod">
          <ac:chgData name="Maizatul Muhammad" userId="4d399f53-a660-480c-87b3-9750f64aa639" providerId="ADAL" clId="{6BC9DD38-27E4-4E52-8A1B-20B756E21BA8}" dt="2021-09-13T17:26:41.391" v="1047" actId="255"/>
          <ac:spMkLst>
            <pc:docMk/>
            <pc:sldMk cId="92234136" sldId="270"/>
            <ac:spMk id="4" creationId="{0027460E-A490-4843-85B3-74CF741DC9D7}"/>
          </ac:spMkLst>
        </pc:spChg>
      </pc:sldChg>
      <pc:sldChg chg="modSp new mod">
        <pc:chgData name="Maizatul Muhammad" userId="4d399f53-a660-480c-87b3-9750f64aa639" providerId="ADAL" clId="{6BC9DD38-27E4-4E52-8A1B-20B756E21BA8}" dt="2021-09-13T17:31:28.150" v="1085" actId="6549"/>
        <pc:sldMkLst>
          <pc:docMk/>
          <pc:sldMk cId="2767844664" sldId="271"/>
        </pc:sldMkLst>
        <pc:spChg chg="mod">
          <ac:chgData name="Maizatul Muhammad" userId="4d399f53-a660-480c-87b3-9750f64aa639" providerId="ADAL" clId="{6BC9DD38-27E4-4E52-8A1B-20B756E21BA8}" dt="2021-09-13T16:33:02.013" v="475" actId="20577"/>
          <ac:spMkLst>
            <pc:docMk/>
            <pc:sldMk cId="2767844664" sldId="271"/>
            <ac:spMk id="2" creationId="{6E63EDFD-BA7C-4B3A-9FF2-98FE45F23407}"/>
          </ac:spMkLst>
        </pc:spChg>
        <pc:spChg chg="mod">
          <ac:chgData name="Maizatul Muhammad" userId="4d399f53-a660-480c-87b3-9750f64aa639" providerId="ADAL" clId="{6BC9DD38-27E4-4E52-8A1B-20B756E21BA8}" dt="2021-09-13T17:31:28.150" v="1085" actId="6549"/>
          <ac:spMkLst>
            <pc:docMk/>
            <pc:sldMk cId="2767844664" sldId="271"/>
            <ac:spMk id="3" creationId="{B6A3C722-AB24-440D-BE92-3B9AC17A463E}"/>
          </ac:spMkLst>
        </pc:spChg>
      </pc:sldChg>
      <pc:sldChg chg="addSp delSp modSp new mod">
        <pc:chgData name="Maizatul Muhammad" userId="4d399f53-a660-480c-87b3-9750f64aa639" providerId="ADAL" clId="{6BC9DD38-27E4-4E52-8A1B-20B756E21BA8}" dt="2021-09-13T16:37:53.302" v="519" actId="14100"/>
        <pc:sldMkLst>
          <pc:docMk/>
          <pc:sldMk cId="2095144333" sldId="272"/>
        </pc:sldMkLst>
        <pc:spChg chg="mod">
          <ac:chgData name="Maizatul Muhammad" userId="4d399f53-a660-480c-87b3-9750f64aa639" providerId="ADAL" clId="{6BC9DD38-27E4-4E52-8A1B-20B756E21BA8}" dt="2021-09-13T16:36:51.129" v="504" actId="20577"/>
          <ac:spMkLst>
            <pc:docMk/>
            <pc:sldMk cId="2095144333" sldId="272"/>
            <ac:spMk id="2" creationId="{A13ED948-7179-4279-843E-36834E4294C1}"/>
          </ac:spMkLst>
        </pc:spChg>
        <pc:spChg chg="del">
          <ac:chgData name="Maizatul Muhammad" userId="4d399f53-a660-480c-87b3-9750f64aa639" providerId="ADAL" clId="{6BC9DD38-27E4-4E52-8A1B-20B756E21BA8}" dt="2021-09-13T16:36:54.663" v="505" actId="478"/>
          <ac:spMkLst>
            <pc:docMk/>
            <pc:sldMk cId="2095144333" sldId="272"/>
            <ac:spMk id="3" creationId="{C1864710-FCD1-4125-BD7C-65C7BD26F049}"/>
          </ac:spMkLst>
        </pc:spChg>
        <pc:picChg chg="add mod">
          <ac:chgData name="Maizatul Muhammad" userId="4d399f53-a660-480c-87b3-9750f64aa639" providerId="ADAL" clId="{6BC9DD38-27E4-4E52-8A1B-20B756E21BA8}" dt="2021-09-13T16:37:43.914" v="516" actId="14100"/>
          <ac:picMkLst>
            <pc:docMk/>
            <pc:sldMk cId="2095144333" sldId="272"/>
            <ac:picMk id="4" creationId="{0BA6F0A3-E4B3-422B-8B24-ADF26AADB0E0}"/>
          </ac:picMkLst>
        </pc:picChg>
        <pc:picChg chg="add mod">
          <ac:chgData name="Maizatul Muhammad" userId="4d399f53-a660-480c-87b3-9750f64aa639" providerId="ADAL" clId="{6BC9DD38-27E4-4E52-8A1B-20B756E21BA8}" dt="2021-09-13T16:37:53.302" v="519" actId="14100"/>
          <ac:picMkLst>
            <pc:docMk/>
            <pc:sldMk cId="2095144333" sldId="272"/>
            <ac:picMk id="5" creationId="{7C4CFBF8-10E1-4585-835D-A69846139633}"/>
          </ac:picMkLst>
        </pc:picChg>
      </pc:sldChg>
      <pc:sldChg chg="addSp delSp modSp new mod">
        <pc:chgData name="Maizatul Muhammad" userId="4d399f53-a660-480c-87b3-9750f64aa639" providerId="ADAL" clId="{6BC9DD38-27E4-4E52-8A1B-20B756E21BA8}" dt="2021-09-13T17:28:30.446" v="1073" actId="113"/>
        <pc:sldMkLst>
          <pc:docMk/>
          <pc:sldMk cId="3181433464" sldId="273"/>
        </pc:sldMkLst>
        <pc:spChg chg="mod">
          <ac:chgData name="Maizatul Muhammad" userId="4d399f53-a660-480c-87b3-9750f64aa639" providerId="ADAL" clId="{6BC9DD38-27E4-4E52-8A1B-20B756E21BA8}" dt="2021-09-13T16:45:49.093" v="549" actId="20577"/>
          <ac:spMkLst>
            <pc:docMk/>
            <pc:sldMk cId="3181433464" sldId="273"/>
            <ac:spMk id="2" creationId="{0FDE619A-7ED7-479B-92AB-20F9FCB81AF4}"/>
          </ac:spMkLst>
        </pc:spChg>
        <pc:spChg chg="del">
          <ac:chgData name="Maizatul Muhammad" userId="4d399f53-a660-480c-87b3-9750f64aa639" providerId="ADAL" clId="{6BC9DD38-27E4-4E52-8A1B-20B756E21BA8}" dt="2021-09-13T16:45:53.520" v="550" actId="478"/>
          <ac:spMkLst>
            <pc:docMk/>
            <pc:sldMk cId="3181433464" sldId="273"/>
            <ac:spMk id="3" creationId="{D7BA7DE0-33EA-429E-B2A0-0A8529B654B4}"/>
          </ac:spMkLst>
        </pc:spChg>
        <pc:spChg chg="add mod">
          <ac:chgData name="Maizatul Muhammad" userId="4d399f53-a660-480c-87b3-9750f64aa639" providerId="ADAL" clId="{6BC9DD38-27E4-4E52-8A1B-20B756E21BA8}" dt="2021-09-13T17:28:30.446" v="1073" actId="113"/>
          <ac:spMkLst>
            <pc:docMk/>
            <pc:sldMk cId="3181433464" sldId="273"/>
            <ac:spMk id="4" creationId="{6C9E99B5-8946-417D-82C6-04E0B26E88EC}"/>
          </ac:spMkLst>
        </pc:spChg>
      </pc:sldChg>
      <pc:sldChg chg="addSp delSp modSp new mod">
        <pc:chgData name="Maizatul Muhammad" userId="4d399f53-a660-480c-87b3-9750f64aa639" providerId="ADAL" clId="{6BC9DD38-27E4-4E52-8A1B-20B756E21BA8}" dt="2021-09-13T17:14:05.807" v="908" actId="20577"/>
        <pc:sldMkLst>
          <pc:docMk/>
          <pc:sldMk cId="535937438" sldId="274"/>
        </pc:sldMkLst>
        <pc:spChg chg="mod">
          <ac:chgData name="Maizatul Muhammad" userId="4d399f53-a660-480c-87b3-9750f64aa639" providerId="ADAL" clId="{6BC9DD38-27E4-4E52-8A1B-20B756E21BA8}" dt="2021-09-13T16:47:47.785" v="591" actId="20577"/>
          <ac:spMkLst>
            <pc:docMk/>
            <pc:sldMk cId="535937438" sldId="274"/>
            <ac:spMk id="2" creationId="{D3D12788-FD29-4AFB-9C87-94AE692FE560}"/>
          </ac:spMkLst>
        </pc:spChg>
        <pc:spChg chg="del">
          <ac:chgData name="Maizatul Muhammad" userId="4d399f53-a660-480c-87b3-9750f64aa639" providerId="ADAL" clId="{6BC9DD38-27E4-4E52-8A1B-20B756E21BA8}" dt="2021-09-13T16:47:53.042" v="592" actId="478"/>
          <ac:spMkLst>
            <pc:docMk/>
            <pc:sldMk cId="535937438" sldId="274"/>
            <ac:spMk id="3" creationId="{C216A9E2-0C08-4821-B116-E16D533DAF75}"/>
          </ac:spMkLst>
        </pc:spChg>
        <pc:spChg chg="add del mod">
          <ac:chgData name="Maizatul Muhammad" userId="4d399f53-a660-480c-87b3-9750f64aa639" providerId="ADAL" clId="{6BC9DD38-27E4-4E52-8A1B-20B756E21BA8}" dt="2021-09-13T16:48:09.945" v="594"/>
          <ac:spMkLst>
            <pc:docMk/>
            <pc:sldMk cId="535937438" sldId="274"/>
            <ac:spMk id="4" creationId="{F3819D0B-F3F6-48A7-B784-E755F87EB573}"/>
          </ac:spMkLst>
        </pc:spChg>
        <pc:spChg chg="add mod">
          <ac:chgData name="Maizatul Muhammad" userId="4d399f53-a660-480c-87b3-9750f64aa639" providerId="ADAL" clId="{6BC9DD38-27E4-4E52-8A1B-20B756E21BA8}" dt="2021-09-13T17:14:05.807" v="908" actId="20577"/>
          <ac:spMkLst>
            <pc:docMk/>
            <pc:sldMk cId="535937438" sldId="274"/>
            <ac:spMk id="5" creationId="{BFA7A6CA-5D29-4A01-AFBA-A798FFD84A19}"/>
          </ac:spMkLst>
        </pc:spChg>
      </pc:sldChg>
      <pc:sldChg chg="addSp delSp modSp new mod">
        <pc:chgData name="Maizatul Muhammad" userId="4d399f53-a660-480c-87b3-9750f64aa639" providerId="ADAL" clId="{6BC9DD38-27E4-4E52-8A1B-20B756E21BA8}" dt="2021-09-13T16:54:13.757" v="678" actId="14100"/>
        <pc:sldMkLst>
          <pc:docMk/>
          <pc:sldMk cId="3660205166" sldId="275"/>
        </pc:sldMkLst>
        <pc:spChg chg="mod">
          <ac:chgData name="Maizatul Muhammad" userId="4d399f53-a660-480c-87b3-9750f64aa639" providerId="ADAL" clId="{6BC9DD38-27E4-4E52-8A1B-20B756E21BA8}" dt="2021-09-13T16:53:38.611" v="669" actId="20577"/>
          <ac:spMkLst>
            <pc:docMk/>
            <pc:sldMk cId="3660205166" sldId="275"/>
            <ac:spMk id="2" creationId="{61C01D05-556A-4B1B-92C1-C093F61AF02E}"/>
          </ac:spMkLst>
        </pc:spChg>
        <pc:spChg chg="del">
          <ac:chgData name="Maizatul Muhammad" userId="4d399f53-a660-480c-87b3-9750f64aa639" providerId="ADAL" clId="{6BC9DD38-27E4-4E52-8A1B-20B756E21BA8}" dt="2021-09-13T16:53:41.249" v="670" actId="478"/>
          <ac:spMkLst>
            <pc:docMk/>
            <pc:sldMk cId="3660205166" sldId="275"/>
            <ac:spMk id="3" creationId="{3800C571-B84D-442A-BF37-F7BD4E8AD0A4}"/>
          </ac:spMkLst>
        </pc:spChg>
        <pc:picChg chg="add mod">
          <ac:chgData name="Maizatul Muhammad" userId="4d399f53-a660-480c-87b3-9750f64aa639" providerId="ADAL" clId="{6BC9DD38-27E4-4E52-8A1B-20B756E21BA8}" dt="2021-09-13T16:54:13.757" v="678" actId="14100"/>
          <ac:picMkLst>
            <pc:docMk/>
            <pc:sldMk cId="3660205166" sldId="275"/>
            <ac:picMk id="4" creationId="{399B3080-2D22-474F-BCAE-54AAECF00674}"/>
          </ac:picMkLst>
        </pc:picChg>
      </pc:sldChg>
      <pc:sldChg chg="new del">
        <pc:chgData name="Maizatul Muhammad" userId="4d399f53-a660-480c-87b3-9750f64aa639" providerId="ADAL" clId="{6BC9DD38-27E4-4E52-8A1B-20B756E21BA8}" dt="2021-09-13T16:54:34.183" v="680" actId="47"/>
        <pc:sldMkLst>
          <pc:docMk/>
          <pc:sldMk cId="1421844852" sldId="276"/>
        </pc:sldMkLst>
      </pc:sldChg>
      <pc:sldChg chg="modSp new mod">
        <pc:chgData name="Maizatul Muhammad" userId="4d399f53-a660-480c-87b3-9750f64aa639" providerId="ADAL" clId="{6BC9DD38-27E4-4E52-8A1B-20B756E21BA8}" dt="2021-09-13T17:03:20.124" v="828" actId="14100"/>
        <pc:sldMkLst>
          <pc:docMk/>
          <pc:sldMk cId="2036135684" sldId="276"/>
        </pc:sldMkLst>
        <pc:spChg chg="mod">
          <ac:chgData name="Maizatul Muhammad" userId="4d399f53-a660-480c-87b3-9750f64aa639" providerId="ADAL" clId="{6BC9DD38-27E4-4E52-8A1B-20B756E21BA8}" dt="2021-09-13T16:57:27.587" v="743"/>
          <ac:spMkLst>
            <pc:docMk/>
            <pc:sldMk cId="2036135684" sldId="276"/>
            <ac:spMk id="2" creationId="{8767E751-98F6-402F-92E2-9653765E4481}"/>
          </ac:spMkLst>
        </pc:spChg>
        <pc:spChg chg="mod">
          <ac:chgData name="Maizatul Muhammad" userId="4d399f53-a660-480c-87b3-9750f64aa639" providerId="ADAL" clId="{6BC9DD38-27E4-4E52-8A1B-20B756E21BA8}" dt="2021-09-13T17:03:20.124" v="828" actId="14100"/>
          <ac:spMkLst>
            <pc:docMk/>
            <pc:sldMk cId="2036135684" sldId="276"/>
            <ac:spMk id="3" creationId="{904DD184-8094-4625-B908-E550BDE40AE1}"/>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8" name="TextBox 9"/>
          <p:cNvSpPr txBox="1"/>
          <p:nvPr userDrawn="1"/>
        </p:nvSpPr>
        <p:spPr>
          <a:xfrm>
            <a:off x="974591" y="6188124"/>
            <a:ext cx="5693846" cy="646331"/>
          </a:xfrm>
          <a:prstGeom prst="rect">
            <a:avLst/>
          </a:prstGeom>
          <a:noFill/>
        </p:spPr>
        <p:txBody>
          <a:bodyPr wrap="square" rtlCol="0">
            <a:spAutoFit/>
          </a:bodyPr>
          <a:lstStyle/>
          <a:p>
            <a:r>
              <a:rPr lang="en-GB" sz="900" kern="1200" dirty="0">
                <a:solidFill>
                  <a:schemeClr val="tx1"/>
                </a:solidFill>
                <a:latin typeface="+mn-lt"/>
                <a:ea typeface="+mn-ea"/>
                <a:cs typeface="+mn-cs"/>
              </a:rPr>
              <a:t>This project has received funding from the European Union’s Horizon 2020 research and innovation programme under grant agreement No 763912.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The sole responsibility for the content of this document lies with the authors. It does not necessarily represent the opinion of the European Union.</a:t>
            </a:r>
            <a:endParaRPr lang="de-DE" sz="900" kern="1200" dirty="0">
              <a:solidFill>
                <a:schemeClr val="tx1"/>
              </a:solidFill>
              <a:latin typeface="+mn-lt"/>
              <a:ea typeface="+mn-ea"/>
              <a:cs typeface="+mn-cs"/>
            </a:endParaRPr>
          </a:p>
        </p:txBody>
      </p:sp>
      <p:grpSp>
        <p:nvGrpSpPr>
          <p:cNvPr id="18" name="Group 17"/>
          <p:cNvGrpSpPr/>
          <p:nvPr userDrawn="1"/>
        </p:nvGrpSpPr>
        <p:grpSpPr>
          <a:xfrm>
            <a:off x="4545223" y="5085184"/>
            <a:ext cx="4246427" cy="590552"/>
            <a:chOff x="3765425" y="4854672"/>
            <a:chExt cx="4246427" cy="590552"/>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332" y="4854672"/>
              <a:ext cx="590551" cy="590551"/>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9394" y="4854672"/>
              <a:ext cx="590551" cy="590551"/>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21301" y="4854672"/>
              <a:ext cx="590551" cy="590551"/>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5425" y="4854673"/>
              <a:ext cx="590551" cy="590551"/>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3363" y="4854672"/>
              <a:ext cx="590551" cy="590551"/>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hteck 2"/>
          <p:cNvSpPr/>
          <p:nvPr userDrawn="1"/>
        </p:nvSpPr>
        <p:spPr>
          <a:xfrm>
            <a:off x="0" y="6165304"/>
            <a:ext cx="6660232"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itle 11"/>
          <p:cNvSpPr>
            <a:spLocks noGrp="1"/>
          </p:cNvSpPr>
          <p:nvPr>
            <p:ph type="title"/>
          </p:nvPr>
        </p:nvSpPr>
        <p:spPr>
          <a:xfrm>
            <a:off x="2627784" y="1628800"/>
            <a:ext cx="5266928" cy="1224136"/>
          </a:xfrm>
          <a:prstGeom prst="rect">
            <a:avLst/>
          </a:prstGeom>
        </p:spPr>
        <p:txBody>
          <a:bodyPr/>
          <a:lstStyle>
            <a:lvl1pPr algn="l">
              <a:defRPr sz="3600" b="1">
                <a:solidFill>
                  <a:schemeClr val="accent1"/>
                </a:solidFill>
              </a:defRPr>
            </a:lvl1pPr>
          </a:lstStyle>
          <a:p>
            <a:r>
              <a:rPr lang="en-US" dirty="0"/>
              <a:t>Click to edit Master title style</a:t>
            </a:r>
            <a:endParaRPr lang="de-DE" dirty="0"/>
          </a:p>
        </p:txBody>
      </p:sp>
      <p:sp>
        <p:nvSpPr>
          <p:cNvPr id="14" name="Text Placeholder 13"/>
          <p:cNvSpPr>
            <a:spLocks noGrp="1"/>
          </p:cNvSpPr>
          <p:nvPr>
            <p:ph type="body" sz="quarter" idx="10"/>
          </p:nvPr>
        </p:nvSpPr>
        <p:spPr>
          <a:xfrm>
            <a:off x="2627387" y="2925440"/>
            <a:ext cx="5256213" cy="935038"/>
          </a:xfrm>
          <a:prstGeom prst="rect">
            <a:avLst/>
          </a:prstGeom>
        </p:spPr>
        <p:txBody>
          <a:bodyPr/>
          <a:lstStyle>
            <a:lvl1pPr>
              <a:buNone/>
              <a:defRPr sz="2000" b="1">
                <a:solidFill>
                  <a:schemeClr val="accent2"/>
                </a:solidFill>
              </a:defRPr>
            </a:lvl1pPr>
          </a:lstStyle>
          <a:p>
            <a:pPr lvl="0"/>
            <a:endParaRPr lang="en-US" dirty="0"/>
          </a:p>
          <a:p>
            <a:pPr lvl="0"/>
            <a:r>
              <a:rPr lang="en-US" dirty="0"/>
              <a:t>Click to edit Master text styles</a:t>
            </a:r>
          </a:p>
        </p:txBody>
      </p:sp>
      <p:sp>
        <p:nvSpPr>
          <p:cNvPr id="20" name="TextBox 17"/>
          <p:cNvSpPr txBox="1"/>
          <p:nvPr userDrawn="1"/>
        </p:nvSpPr>
        <p:spPr>
          <a:xfrm>
            <a:off x="460205" y="6357763"/>
            <a:ext cx="5581128" cy="461665"/>
          </a:xfrm>
          <a:prstGeom prst="rect">
            <a:avLst/>
          </a:prstGeom>
          <a:noFill/>
        </p:spPr>
        <p:txBody>
          <a:bodyPr wrap="square" rtlCol="0">
            <a:spAutoFit/>
          </a:bodyPr>
          <a:lstStyle/>
          <a:p>
            <a:r>
              <a:rPr lang="en-GB" sz="800" kern="1200" dirty="0">
                <a:solidFill>
                  <a:schemeClr val="tx1"/>
                </a:solidFill>
                <a:latin typeface="+mn-lt"/>
                <a:ea typeface="+mn-ea"/>
                <a:cs typeface="+mn-cs"/>
              </a:rPr>
              <a:t>This project has received funding from the European Union’s Horizon 2020 research and innovation programme under grant agreement No 763912. The sole responsibility for the content of this document lies with the authors. It does not necessarily represent the opinion of the European Union.</a:t>
            </a:r>
            <a:endParaRPr lang="de-DE" sz="800" kern="1200" dirty="0">
              <a:solidFill>
                <a:schemeClr val="tx1"/>
              </a:solidFill>
              <a:latin typeface="+mn-lt"/>
              <a:ea typeface="+mn-ea"/>
              <a:cs typeface="+mn-cs"/>
            </a:endParaRPr>
          </a:p>
        </p:txBody>
      </p:sp>
      <p:grpSp>
        <p:nvGrpSpPr>
          <p:cNvPr id="43" name="Group 42"/>
          <p:cNvGrpSpPr/>
          <p:nvPr userDrawn="1"/>
        </p:nvGrpSpPr>
        <p:grpSpPr>
          <a:xfrm>
            <a:off x="4545223" y="5085184"/>
            <a:ext cx="4246427" cy="590552"/>
            <a:chOff x="3765425" y="4854672"/>
            <a:chExt cx="4246427" cy="590552"/>
          </a:xfrm>
        </p:grpSpPr>
        <p:pic>
          <p:nvPicPr>
            <p:cNvPr id="44" name="Picture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332" y="4854672"/>
              <a:ext cx="590551" cy="590551"/>
            </a:xfrm>
            <a:prstGeom prst="rect">
              <a:avLst/>
            </a:prstGeom>
          </p:spPr>
        </p:pic>
        <p:pic>
          <p:nvPicPr>
            <p:cNvPr id="45" name="Picture 4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9394" y="4854672"/>
              <a:ext cx="590551" cy="590551"/>
            </a:xfrm>
            <a:prstGeom prst="rect">
              <a:avLst/>
            </a:prstGeom>
          </p:spPr>
        </p:pic>
        <p:pic>
          <p:nvPicPr>
            <p:cNvPr id="46" name="Picture 4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21301" y="4854672"/>
              <a:ext cx="590551" cy="590551"/>
            </a:xfrm>
            <a:prstGeom prst="rect">
              <a:avLst/>
            </a:prstGeom>
          </p:spPr>
        </p:pic>
        <p:pic>
          <p:nvPicPr>
            <p:cNvPr id="47" name="Picture 4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5425" y="4854673"/>
              <a:ext cx="590551" cy="590551"/>
            </a:xfrm>
            <a:prstGeom prst="rect">
              <a:avLst/>
            </a:prstGeom>
          </p:spPr>
        </p:pic>
        <p:pic>
          <p:nvPicPr>
            <p:cNvPr id="48" name="Picture 4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3363" y="4854672"/>
              <a:ext cx="590551" cy="590551"/>
            </a:xfrm>
            <a:prstGeom prst="rect">
              <a:avLst/>
            </a:prstGeom>
          </p:spPr>
        </p:pic>
      </p:gr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156" y="6445054"/>
            <a:ext cx="444281" cy="2963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hteck 6"/>
          <p:cNvSpPr/>
          <p:nvPr userDrawn="1"/>
        </p:nvSpPr>
        <p:spPr>
          <a:xfrm>
            <a:off x="0" y="6165304"/>
            <a:ext cx="6660232"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4" descr="SmarteesLogoWeb.jpg"/>
          <p:cNvPicPr>
            <a:picLocks noChangeAspect="1"/>
          </p:cNvPicPr>
          <p:nvPr userDrawn="1"/>
        </p:nvPicPr>
        <p:blipFill>
          <a:blip r:embed="rId2" cstate="print"/>
          <a:srcRect l="5906" t="20036" b="16667"/>
          <a:stretch>
            <a:fillRect/>
          </a:stretch>
        </p:blipFill>
        <p:spPr>
          <a:xfrm>
            <a:off x="7308304" y="217760"/>
            <a:ext cx="1835696" cy="429115"/>
          </a:xfrm>
          <a:prstGeom prst="rect">
            <a:avLst/>
          </a:prstGeom>
        </p:spPr>
      </p:pic>
      <p:sp>
        <p:nvSpPr>
          <p:cNvPr id="4" name="Rectangle 3"/>
          <p:cNvSpPr/>
          <p:nvPr userDrawn="1"/>
        </p:nvSpPr>
        <p:spPr>
          <a:xfrm>
            <a:off x="107504" y="404664"/>
            <a:ext cx="36004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67544" y="548680"/>
            <a:ext cx="6912768" cy="432048"/>
          </a:xfrm>
          <a:prstGeom prst="rect">
            <a:avLst/>
          </a:prstGeom>
        </p:spPr>
        <p:txBody>
          <a:bodyPr/>
          <a:lstStyle>
            <a:lvl1pPr algn="l">
              <a:defRPr sz="3200" b="1">
                <a:solidFill>
                  <a:schemeClr val="accent1"/>
                </a:solidFill>
              </a:defRPr>
            </a:lvl1pPr>
          </a:lstStyle>
          <a:p>
            <a:r>
              <a:rPr lang="en-US" dirty="0"/>
              <a:t>Click to edit Master title style</a:t>
            </a:r>
            <a:endParaRPr lang="de-DE" dirty="0"/>
          </a:p>
        </p:txBody>
      </p:sp>
      <p:cxnSp>
        <p:nvCxnSpPr>
          <p:cNvPr id="6" name="Straight Connector 5"/>
          <p:cNvCxnSpPr/>
          <p:nvPr userDrawn="1"/>
        </p:nvCxnSpPr>
        <p:spPr>
          <a:xfrm flipV="1">
            <a:off x="0" y="1152144"/>
            <a:ext cx="7214616" cy="4498"/>
          </a:xfrm>
          <a:prstGeom prst="line">
            <a:avLst/>
          </a:prstGeom>
          <a:ln w="19050">
            <a:prstDash val="solid"/>
          </a:ln>
        </p:spPr>
        <p:style>
          <a:lnRef idx="1">
            <a:schemeClr val="accent2"/>
          </a:lnRef>
          <a:fillRef idx="0">
            <a:schemeClr val="accent2"/>
          </a:fillRef>
          <a:effectRef idx="0">
            <a:schemeClr val="accent2"/>
          </a:effectRef>
          <a:fontRef idx="minor">
            <a:schemeClr val="tx1"/>
          </a:fontRef>
        </p:style>
      </p:cxnSp>
      <p:sp>
        <p:nvSpPr>
          <p:cNvPr id="3" name="Content Placeholder 2"/>
          <p:cNvSpPr>
            <a:spLocks noGrp="1"/>
          </p:cNvSpPr>
          <p:nvPr>
            <p:ph idx="1"/>
          </p:nvPr>
        </p:nvSpPr>
        <p:spPr>
          <a:xfrm>
            <a:off x="478568" y="1605902"/>
            <a:ext cx="8219256" cy="4199362"/>
          </a:xfrm>
          <a:prstGeom prst="rect">
            <a:avLst/>
          </a:prstGeom>
        </p:spPr>
        <p:txBody>
          <a:bodyPr/>
          <a:lstStyle>
            <a:lvl1pPr marL="0" indent="0">
              <a:buClr>
                <a:srgbClr val="C00000"/>
              </a:buClr>
              <a:buFont typeface="Calibri" panose="020F0502020204030204" pitchFamily="34" charset="0"/>
              <a:buNone/>
              <a:defRPr sz="2400" baseline="0">
                <a:solidFill>
                  <a:schemeClr val="tx1"/>
                </a:solidFill>
              </a:defRPr>
            </a:lvl1pPr>
            <a:lvl2pPr marL="742950" indent="-285750">
              <a:buClr>
                <a:srgbClr val="C00000"/>
              </a:buClr>
              <a:buFont typeface="Calibri" panose="020F0502020204030204" pitchFamily="34" charset="0"/>
              <a:buChar char="•"/>
              <a:defRPr sz="2400" baseline="0">
                <a:solidFill>
                  <a:schemeClr val="tx1"/>
                </a:solidFill>
              </a:defRPr>
            </a:lvl2pPr>
            <a:lvl3pPr marL="1143000" indent="-228600">
              <a:buClr>
                <a:srgbClr val="C00000"/>
              </a:buClr>
              <a:buFont typeface="Calibri" panose="020F0502020204030204" pitchFamily="34" charset="0"/>
              <a:buChar char="•"/>
              <a:defRPr sz="2400" baseline="0">
                <a:solidFill>
                  <a:schemeClr val="tx1"/>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grpSp>
        <p:nvGrpSpPr>
          <p:cNvPr id="13" name="Group 12"/>
          <p:cNvGrpSpPr/>
          <p:nvPr userDrawn="1"/>
        </p:nvGrpSpPr>
        <p:grpSpPr>
          <a:xfrm>
            <a:off x="10054" y="6357763"/>
            <a:ext cx="6031279" cy="461665"/>
            <a:chOff x="3112721" y="6550223"/>
            <a:chExt cx="6031279" cy="461665"/>
          </a:xfrm>
        </p:grpSpPr>
        <p:pic>
          <p:nvPicPr>
            <p:cNvPr id="14" name="Immagine 2"/>
            <p:cNvPicPr>
              <a:picLocks noChangeAspect="1" noChangeArrowheads="1"/>
            </p:cNvPicPr>
            <p:nvPr userDrawn="1"/>
          </p:nvPicPr>
          <p:blipFill>
            <a:blip r:embed="rId3" cstate="print"/>
            <a:srcRect/>
            <a:stretch>
              <a:fillRect/>
            </a:stretch>
          </p:blipFill>
          <p:spPr bwMode="auto">
            <a:xfrm>
              <a:off x="3112721" y="6622898"/>
              <a:ext cx="468514" cy="316313"/>
            </a:xfrm>
            <a:prstGeom prst="rect">
              <a:avLst/>
            </a:prstGeom>
            <a:noFill/>
            <a:ln w="9525">
              <a:noFill/>
              <a:miter lim="800000"/>
              <a:headEnd/>
              <a:tailEnd/>
            </a:ln>
          </p:spPr>
        </p:pic>
        <p:sp>
          <p:nvSpPr>
            <p:cNvPr id="15" name="TextBox 17"/>
            <p:cNvSpPr txBox="1"/>
            <p:nvPr userDrawn="1"/>
          </p:nvSpPr>
          <p:spPr>
            <a:xfrm>
              <a:off x="3562872" y="6550223"/>
              <a:ext cx="5581128" cy="461665"/>
            </a:xfrm>
            <a:prstGeom prst="rect">
              <a:avLst/>
            </a:prstGeom>
            <a:noFill/>
          </p:spPr>
          <p:txBody>
            <a:bodyPr wrap="square" rtlCol="0">
              <a:spAutoFit/>
            </a:bodyPr>
            <a:lstStyle/>
            <a:p>
              <a:r>
                <a:rPr lang="en-GB" sz="800" kern="1200" dirty="0">
                  <a:solidFill>
                    <a:schemeClr val="tx1"/>
                  </a:solidFill>
                  <a:latin typeface="+mn-lt"/>
                  <a:ea typeface="+mn-ea"/>
                  <a:cs typeface="+mn-cs"/>
                </a:rPr>
                <a:t>This project has received funding from the European Union’s Horizon 2020 research and innovation programme under grant agreement No 763912. The sole responsibility for the content of this document lies with the authors. It does not necessarily represent the opinion of the European Union.</a:t>
              </a:r>
              <a:endParaRPr lang="de-DE" sz="800" kern="1200" dirty="0">
                <a:solidFill>
                  <a:schemeClr val="tx1"/>
                </a:solidFill>
                <a:latin typeface="+mn-lt"/>
                <a:ea typeface="+mn-ea"/>
                <a:cs typeface="+mn-cs"/>
              </a:endParaRPr>
            </a:p>
          </p:txBody>
        </p:sp>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156" y="6445054"/>
            <a:ext cx="444281" cy="2963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107504" y="404664"/>
            <a:ext cx="36004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8" descr="SmarteesLogoWeb.jpg"/>
          <p:cNvPicPr>
            <a:picLocks noChangeAspect="1"/>
          </p:cNvPicPr>
          <p:nvPr userDrawn="1"/>
        </p:nvPicPr>
        <p:blipFill>
          <a:blip r:embed="rId2" cstate="print"/>
          <a:srcRect l="5906" t="20036" b="16667"/>
          <a:stretch>
            <a:fillRect/>
          </a:stretch>
        </p:blipFill>
        <p:spPr>
          <a:xfrm>
            <a:off x="6804248" y="217760"/>
            <a:ext cx="2339752" cy="546944"/>
          </a:xfrm>
          <a:prstGeom prst="rect">
            <a:avLst/>
          </a:prstGeom>
        </p:spPr>
      </p:pic>
      <p:sp>
        <p:nvSpPr>
          <p:cNvPr id="13" name="Rechteck 12"/>
          <p:cNvSpPr/>
          <p:nvPr userDrawn="1"/>
        </p:nvSpPr>
        <p:spPr>
          <a:xfrm>
            <a:off x="0" y="6165304"/>
            <a:ext cx="6660232"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 Placeholder 4"/>
          <p:cNvSpPr>
            <a:spLocks noGrp="1"/>
          </p:cNvSpPr>
          <p:nvPr userDrawn="1">
            <p:ph type="body" sz="half" idx="2"/>
          </p:nvPr>
        </p:nvSpPr>
        <p:spPr>
          <a:xfrm>
            <a:off x="899592" y="5366954"/>
            <a:ext cx="5486400" cy="288032"/>
          </a:xfrm>
          <a:prstGeom prst="rect">
            <a:avLst/>
          </a:prstGeom>
        </p:spPr>
        <p:txBody>
          <a:bodyPr/>
          <a:lstStyle>
            <a:lvl1pPr>
              <a:buFontTx/>
              <a:buNone/>
              <a:defRPr sz="2000" b="1">
                <a:solidFill>
                  <a:schemeClr val="accent1"/>
                </a:solidFill>
              </a:defRPr>
            </a:lvl1pPr>
          </a:lstStyle>
          <a:p>
            <a:endParaRPr lang="en-IE" dirty="0"/>
          </a:p>
        </p:txBody>
      </p:sp>
      <p:sp>
        <p:nvSpPr>
          <p:cNvPr id="11" name="Text Placeholder 4"/>
          <p:cNvSpPr>
            <a:spLocks noGrp="1"/>
          </p:cNvSpPr>
          <p:nvPr userDrawn="1">
            <p:ph type="body" sz="half" idx="11"/>
          </p:nvPr>
        </p:nvSpPr>
        <p:spPr>
          <a:xfrm>
            <a:off x="899592" y="5799002"/>
            <a:ext cx="5486400" cy="288032"/>
          </a:xfrm>
          <a:prstGeom prst="rect">
            <a:avLst/>
          </a:prstGeom>
        </p:spPr>
        <p:txBody>
          <a:bodyPr/>
          <a:lstStyle>
            <a:lvl1pPr>
              <a:buFontTx/>
              <a:buNone/>
              <a:defRPr sz="1800"/>
            </a:lvl1pPr>
          </a:lstStyle>
          <a:p>
            <a:endParaRPr lang="en-IE" dirty="0"/>
          </a:p>
        </p:txBody>
      </p:sp>
      <p:sp>
        <p:nvSpPr>
          <p:cNvPr id="8" name="Picture Placeholder 7"/>
          <p:cNvSpPr>
            <a:spLocks noGrp="1"/>
          </p:cNvSpPr>
          <p:nvPr>
            <p:ph type="pic" sz="quarter" idx="10"/>
          </p:nvPr>
        </p:nvSpPr>
        <p:spPr>
          <a:xfrm>
            <a:off x="899592" y="908720"/>
            <a:ext cx="7200800" cy="4314218"/>
          </a:xfrm>
          <a:prstGeom prst="rect">
            <a:avLst/>
          </a:prstGeom>
        </p:spPr>
        <p:txBody>
          <a:bodyPr/>
          <a:lstStyle>
            <a:lvl1pPr>
              <a:buFontTx/>
              <a:buNone/>
              <a:defRPr/>
            </a:lvl1pPr>
          </a:lstStyle>
          <a:p>
            <a:endParaRPr lang="de-DE" dirty="0"/>
          </a:p>
        </p:txBody>
      </p:sp>
      <p:grpSp>
        <p:nvGrpSpPr>
          <p:cNvPr id="16" name="Group 15"/>
          <p:cNvGrpSpPr/>
          <p:nvPr userDrawn="1"/>
        </p:nvGrpSpPr>
        <p:grpSpPr>
          <a:xfrm>
            <a:off x="10054" y="6357763"/>
            <a:ext cx="6031279" cy="461665"/>
            <a:chOff x="3112721" y="6550223"/>
            <a:chExt cx="6031279" cy="461665"/>
          </a:xfrm>
        </p:grpSpPr>
        <p:pic>
          <p:nvPicPr>
            <p:cNvPr id="17" name="Immagine 2"/>
            <p:cNvPicPr>
              <a:picLocks noChangeAspect="1" noChangeArrowheads="1"/>
            </p:cNvPicPr>
            <p:nvPr userDrawn="1"/>
          </p:nvPicPr>
          <p:blipFill>
            <a:blip r:embed="rId3" cstate="print"/>
            <a:srcRect/>
            <a:stretch>
              <a:fillRect/>
            </a:stretch>
          </p:blipFill>
          <p:spPr bwMode="auto">
            <a:xfrm>
              <a:off x="3112721" y="6622898"/>
              <a:ext cx="468514" cy="316313"/>
            </a:xfrm>
            <a:prstGeom prst="rect">
              <a:avLst/>
            </a:prstGeom>
            <a:noFill/>
            <a:ln w="9525">
              <a:noFill/>
              <a:miter lim="800000"/>
              <a:headEnd/>
              <a:tailEnd/>
            </a:ln>
          </p:spPr>
        </p:pic>
        <p:sp>
          <p:nvSpPr>
            <p:cNvPr id="18" name="TextBox 17"/>
            <p:cNvSpPr txBox="1"/>
            <p:nvPr userDrawn="1"/>
          </p:nvSpPr>
          <p:spPr>
            <a:xfrm>
              <a:off x="3562872" y="6550223"/>
              <a:ext cx="5581128" cy="461665"/>
            </a:xfrm>
            <a:prstGeom prst="rect">
              <a:avLst/>
            </a:prstGeom>
            <a:noFill/>
          </p:spPr>
          <p:txBody>
            <a:bodyPr wrap="square" rtlCol="0">
              <a:spAutoFit/>
            </a:bodyPr>
            <a:lstStyle/>
            <a:p>
              <a:r>
                <a:rPr lang="en-GB" sz="800" kern="1200" dirty="0">
                  <a:solidFill>
                    <a:schemeClr val="tx1"/>
                  </a:solidFill>
                  <a:latin typeface="+mn-lt"/>
                  <a:ea typeface="+mn-ea"/>
                  <a:cs typeface="+mn-cs"/>
                </a:rPr>
                <a:t>This project has received funding from the European Union’s Horizon 2020 research and innovation programme under grant agreement No 763912. The sole responsibility for the content of this document lies with the authors. It does not necessarily represent the opinion of the European Union.</a:t>
              </a:r>
              <a:endParaRPr lang="de-DE" sz="800" kern="1200" dirty="0">
                <a:solidFill>
                  <a:schemeClr val="tx1"/>
                </a:solidFill>
                <a:latin typeface="+mn-lt"/>
                <a:ea typeface="+mn-ea"/>
                <a:cs typeface="+mn-cs"/>
              </a:endParaRPr>
            </a:p>
          </p:txBody>
        </p:sp>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156" y="6445054"/>
            <a:ext cx="444281" cy="2963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hteck 1"/>
          <p:cNvSpPr/>
          <p:nvPr userDrawn="1"/>
        </p:nvSpPr>
        <p:spPr>
          <a:xfrm>
            <a:off x="0" y="6165304"/>
            <a:ext cx="6660232"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oup 11"/>
          <p:cNvGrpSpPr/>
          <p:nvPr userDrawn="1"/>
        </p:nvGrpSpPr>
        <p:grpSpPr>
          <a:xfrm>
            <a:off x="10054" y="6357763"/>
            <a:ext cx="6031279" cy="461665"/>
            <a:chOff x="3112721" y="6550223"/>
            <a:chExt cx="6031279" cy="461665"/>
          </a:xfrm>
        </p:grpSpPr>
        <p:pic>
          <p:nvPicPr>
            <p:cNvPr id="13" name="Immagine 2"/>
            <p:cNvPicPr>
              <a:picLocks noChangeAspect="1" noChangeArrowheads="1"/>
            </p:cNvPicPr>
            <p:nvPr userDrawn="1"/>
          </p:nvPicPr>
          <p:blipFill>
            <a:blip r:embed="rId2" cstate="print"/>
            <a:srcRect/>
            <a:stretch>
              <a:fillRect/>
            </a:stretch>
          </p:blipFill>
          <p:spPr bwMode="auto">
            <a:xfrm>
              <a:off x="3112721" y="6622898"/>
              <a:ext cx="468514" cy="316313"/>
            </a:xfrm>
            <a:prstGeom prst="rect">
              <a:avLst/>
            </a:prstGeom>
            <a:noFill/>
            <a:ln w="9525">
              <a:noFill/>
              <a:miter lim="800000"/>
              <a:headEnd/>
              <a:tailEnd/>
            </a:ln>
          </p:spPr>
        </p:pic>
        <p:sp>
          <p:nvSpPr>
            <p:cNvPr id="14" name="TextBox 17"/>
            <p:cNvSpPr txBox="1"/>
            <p:nvPr userDrawn="1"/>
          </p:nvSpPr>
          <p:spPr>
            <a:xfrm>
              <a:off x="3562872" y="6550223"/>
              <a:ext cx="5581128" cy="461665"/>
            </a:xfrm>
            <a:prstGeom prst="rect">
              <a:avLst/>
            </a:prstGeom>
            <a:noFill/>
          </p:spPr>
          <p:txBody>
            <a:bodyPr wrap="square" rtlCol="0">
              <a:spAutoFit/>
            </a:bodyPr>
            <a:lstStyle/>
            <a:p>
              <a:r>
                <a:rPr lang="en-GB" sz="800" kern="1200" dirty="0">
                  <a:solidFill>
                    <a:schemeClr val="tx1"/>
                  </a:solidFill>
                  <a:latin typeface="+mn-lt"/>
                  <a:ea typeface="+mn-ea"/>
                  <a:cs typeface="+mn-cs"/>
                </a:rPr>
                <a:t>This project has received funding from the European Union’s Horizon 2020 research and innovation programme under grant agreement No 763912. The sole responsibility for the content of this document lies with the authors. It does not necessarily represent the opinion of the European Union.</a:t>
              </a:r>
              <a:endParaRPr lang="de-DE" sz="800" kern="1200" dirty="0">
                <a:solidFill>
                  <a:schemeClr val="tx1"/>
                </a:solidFill>
                <a:latin typeface="+mn-lt"/>
                <a:ea typeface="+mn-ea"/>
                <a:cs typeface="+mn-cs"/>
              </a:endParaRPr>
            </a:p>
          </p:txBody>
        </p:sp>
      </p:gr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156" y="6445054"/>
            <a:ext cx="444281" cy="2963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hteck 1"/>
          <p:cNvSpPr/>
          <p:nvPr userDrawn="1"/>
        </p:nvSpPr>
        <p:spPr>
          <a:xfrm>
            <a:off x="0" y="6165304"/>
            <a:ext cx="6660232"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oup 11"/>
          <p:cNvGrpSpPr/>
          <p:nvPr userDrawn="1"/>
        </p:nvGrpSpPr>
        <p:grpSpPr>
          <a:xfrm>
            <a:off x="10054" y="6357763"/>
            <a:ext cx="6031279" cy="461665"/>
            <a:chOff x="3112721" y="6550223"/>
            <a:chExt cx="6031279" cy="461665"/>
          </a:xfrm>
        </p:grpSpPr>
        <p:pic>
          <p:nvPicPr>
            <p:cNvPr id="13" name="Immagine 2"/>
            <p:cNvPicPr>
              <a:picLocks noChangeAspect="1" noChangeArrowheads="1"/>
            </p:cNvPicPr>
            <p:nvPr userDrawn="1"/>
          </p:nvPicPr>
          <p:blipFill>
            <a:blip r:embed="rId2" cstate="print"/>
            <a:srcRect/>
            <a:stretch>
              <a:fillRect/>
            </a:stretch>
          </p:blipFill>
          <p:spPr bwMode="auto">
            <a:xfrm>
              <a:off x="3112721" y="6622898"/>
              <a:ext cx="468514" cy="316313"/>
            </a:xfrm>
            <a:prstGeom prst="rect">
              <a:avLst/>
            </a:prstGeom>
            <a:noFill/>
            <a:ln w="9525">
              <a:noFill/>
              <a:miter lim="800000"/>
              <a:headEnd/>
              <a:tailEnd/>
            </a:ln>
          </p:spPr>
        </p:pic>
        <p:sp>
          <p:nvSpPr>
            <p:cNvPr id="14" name="TextBox 17"/>
            <p:cNvSpPr txBox="1"/>
            <p:nvPr userDrawn="1"/>
          </p:nvSpPr>
          <p:spPr>
            <a:xfrm>
              <a:off x="3562872" y="6550223"/>
              <a:ext cx="5581128" cy="461665"/>
            </a:xfrm>
            <a:prstGeom prst="rect">
              <a:avLst/>
            </a:prstGeom>
            <a:noFill/>
          </p:spPr>
          <p:txBody>
            <a:bodyPr wrap="square" rtlCol="0">
              <a:spAutoFit/>
            </a:bodyPr>
            <a:lstStyle/>
            <a:p>
              <a:r>
                <a:rPr lang="en-GB" sz="800" kern="1200" dirty="0">
                  <a:solidFill>
                    <a:schemeClr val="tx1"/>
                  </a:solidFill>
                  <a:latin typeface="+mn-lt"/>
                  <a:ea typeface="+mn-ea"/>
                  <a:cs typeface="+mn-cs"/>
                </a:rPr>
                <a:t>This project has received funding from the European Union’s Horizon 2020 research and innovation programme under grant agreement No 763912. The sole responsibility for the content of this document lies with the authors. It does not necessarily represent the opinion of the European Union.</a:t>
              </a:r>
              <a:endParaRPr lang="de-DE" sz="800" kern="1200" dirty="0">
                <a:solidFill>
                  <a:schemeClr val="tx1"/>
                </a:solidFill>
                <a:latin typeface="+mn-lt"/>
                <a:ea typeface="+mn-ea"/>
                <a:cs typeface="+mn-cs"/>
              </a:endParaRPr>
            </a:p>
          </p:txBody>
        </p:sp>
      </p:gr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156" y="6445054"/>
            <a:ext cx="444281" cy="296313"/>
          </a:xfrm>
          <a:prstGeom prst="rect">
            <a:avLst/>
          </a:prstGeom>
        </p:spPr>
      </p:pic>
    </p:spTree>
    <p:extLst>
      <p:ext uri="{BB962C8B-B14F-4D97-AF65-F5344CB8AC3E}">
        <p14:creationId xmlns:p14="http://schemas.microsoft.com/office/powerpoint/2010/main" val="36212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rot klein.png"/>
          <p:cNvPicPr>
            <a:picLocks noChangeAspect="1"/>
          </p:cNvPicPr>
          <p:nvPr userDrawn="1"/>
        </p:nvPicPr>
        <p:blipFill>
          <a:blip r:embed="rId8" cstate="print"/>
          <a:srcRect r="2801" b="50000"/>
          <a:stretch>
            <a:fillRect/>
          </a:stretch>
        </p:blipFill>
        <p:spPr>
          <a:xfrm>
            <a:off x="6668437" y="6201156"/>
            <a:ext cx="2482425" cy="656844"/>
          </a:xfrm>
          <a:prstGeom prst="rect">
            <a:avLst/>
          </a:prstGeom>
        </p:spPr>
      </p:pic>
      <p:sp>
        <p:nvSpPr>
          <p:cNvPr id="10" name="TextBox 9"/>
          <p:cNvSpPr txBox="1"/>
          <p:nvPr userDrawn="1"/>
        </p:nvSpPr>
        <p:spPr>
          <a:xfrm>
            <a:off x="974591" y="6188124"/>
            <a:ext cx="5693846" cy="646331"/>
          </a:xfrm>
          <a:prstGeom prst="rect">
            <a:avLst/>
          </a:prstGeom>
          <a:noFill/>
        </p:spPr>
        <p:txBody>
          <a:bodyPr wrap="square" rtlCol="0">
            <a:spAutoFit/>
          </a:bodyPr>
          <a:lstStyle/>
          <a:p>
            <a:r>
              <a:rPr lang="en-GB" sz="900" kern="1200" dirty="0">
                <a:solidFill>
                  <a:schemeClr val="tx1"/>
                </a:solidFill>
                <a:latin typeface="+mn-lt"/>
                <a:ea typeface="+mn-ea"/>
                <a:cs typeface="+mn-cs"/>
              </a:rPr>
              <a:t>This project has received funding from the European Union’s Horizon 2020 research and innovation programme under grant agreement No 763912.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The sole responsibility for the content of this document lies with the authors. It does not necessarily represent the opinion of the European Union.</a:t>
            </a:r>
            <a:endParaRPr lang="de-DE" sz="900" kern="1200" dirty="0">
              <a:solidFill>
                <a:schemeClr val="tx1"/>
              </a:solidFill>
              <a:latin typeface="+mn-lt"/>
              <a:ea typeface="+mn-ea"/>
              <a:cs typeface="+mn-cs"/>
            </a:endParaRPr>
          </a:p>
        </p:txBody>
      </p:sp>
      <p:pic>
        <p:nvPicPr>
          <p:cNvPr id="9" name="Picture 8" descr="SmarteesLogoWeb.jpg"/>
          <p:cNvPicPr>
            <a:picLocks noChangeAspect="1"/>
          </p:cNvPicPr>
          <p:nvPr userDrawn="1"/>
        </p:nvPicPr>
        <p:blipFill>
          <a:blip r:embed="rId9" cstate="print"/>
          <a:srcRect l="5096" t="17647" b="17647"/>
          <a:stretch>
            <a:fillRect/>
          </a:stretch>
        </p:blipFill>
        <p:spPr>
          <a:xfrm>
            <a:off x="251520" y="548680"/>
            <a:ext cx="3343182" cy="792088"/>
          </a:xfrm>
          <a:prstGeom prst="rect">
            <a:avLst/>
          </a:prstGeom>
        </p:spPr>
      </p:pic>
      <p:sp>
        <p:nvSpPr>
          <p:cNvPr id="11" name="Rectangle 10"/>
          <p:cNvSpPr>
            <a:spLocks noChangeArrowheads="1"/>
          </p:cNvSpPr>
          <p:nvPr userDrawn="1"/>
        </p:nvSpPr>
        <p:spPr bwMode="auto">
          <a:xfrm>
            <a:off x="7027134" y="6525344"/>
            <a:ext cx="2123728" cy="152400"/>
          </a:xfrm>
          <a:prstGeom prst="rect">
            <a:avLst/>
          </a:prstGeom>
          <a:noFill/>
          <a:ln w="9525">
            <a:noFill/>
            <a:miter lim="800000"/>
            <a:headEnd/>
            <a:tailEnd/>
          </a:ln>
          <a:effectLst/>
        </p:spPr>
        <p:txBody>
          <a:bodyPr wrap="none" anchor="ctr"/>
          <a:lstStyle/>
          <a:p>
            <a:pPr algn="ctr">
              <a:defRPr/>
            </a:pPr>
            <a:r>
              <a:rPr lang="en-US" sz="1000" b="1" dirty="0">
                <a:solidFill>
                  <a:schemeClr val="bg1"/>
                </a:solidFill>
                <a:latin typeface="Arial" charset="0"/>
              </a:rPr>
              <a:t>www.local-social-innovation.eu</a:t>
            </a:r>
          </a:p>
        </p:txBody>
      </p:sp>
      <p:pic>
        <p:nvPicPr>
          <p:cNvPr id="18" name="Picture 17" descr="rot lang.png"/>
          <p:cNvPicPr>
            <a:picLocks noChangeAspect="1"/>
          </p:cNvPicPr>
          <p:nvPr userDrawn="1"/>
        </p:nvPicPr>
        <p:blipFill>
          <a:blip r:embed="rId10" cstate="print"/>
          <a:srcRect l="2436" t="77949" r="20580" b="2029"/>
          <a:stretch>
            <a:fillRect/>
          </a:stretch>
        </p:blipFill>
        <p:spPr>
          <a:xfrm>
            <a:off x="0" y="0"/>
            <a:ext cx="9144000" cy="260648"/>
          </a:xfrm>
          <a:prstGeom prst="rect">
            <a:avLst/>
          </a:prstGeom>
        </p:spPr>
      </p:pic>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0877" y="6225960"/>
            <a:ext cx="930008" cy="6202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5" r:id="rId5"/>
    <p:sldLayoutId id="2147483658"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muhammad@aberdeencity.gov.uk"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1844824"/>
            <a:ext cx="8280920" cy="4075411"/>
          </a:xfrm>
          <a:prstGeom prst="homePlate">
            <a:avLst>
              <a:gd name="adj" fmla="val 46826"/>
            </a:avLst>
          </a:prstGeom>
          <a:noFill/>
          <a:ln>
            <a:noFill/>
          </a:ln>
        </p:spPr>
        <p:txBody>
          <a:bodyPr wrap="square" rtlCol="0">
            <a:spAutoFit/>
          </a:bodyPr>
          <a:lstStyle/>
          <a:p>
            <a:pPr marL="180975"/>
            <a:r>
              <a:rPr lang="en-IE" sz="4000" dirty="0">
                <a:solidFill>
                  <a:schemeClr val="accent1"/>
                </a:solidFill>
              </a:rPr>
              <a:t>Aberdeen City </a:t>
            </a:r>
          </a:p>
          <a:p>
            <a:pPr marL="180975"/>
            <a:r>
              <a:rPr lang="en-IE" sz="4000" dirty="0">
                <a:solidFill>
                  <a:schemeClr val="accent1"/>
                </a:solidFill>
              </a:rPr>
              <a:t>Fighting fuel poverty through energy efficiency </a:t>
            </a:r>
          </a:p>
          <a:p>
            <a:pPr marL="180975">
              <a:lnSpc>
                <a:spcPct val="150000"/>
              </a:lnSpc>
            </a:pPr>
            <a:endParaRPr lang="en-IE" sz="1600" dirty="0">
              <a:solidFill>
                <a:schemeClr val="accent1"/>
              </a:solidFill>
            </a:endParaRPr>
          </a:p>
          <a:p>
            <a:pPr marL="180975">
              <a:lnSpc>
                <a:spcPct val="150000"/>
              </a:lnSpc>
            </a:pPr>
            <a:r>
              <a:rPr lang="en-IE" sz="1600" dirty="0">
                <a:solidFill>
                  <a:schemeClr val="accent1"/>
                </a:solidFill>
              </a:rPr>
              <a:t>Mai Muhammad </a:t>
            </a:r>
          </a:p>
          <a:p>
            <a:pPr marL="180975">
              <a:lnSpc>
                <a:spcPct val="150000"/>
              </a:lnSpc>
            </a:pPr>
            <a:r>
              <a:rPr lang="en-IE" sz="1600" dirty="0">
                <a:solidFill>
                  <a:schemeClr val="accent1"/>
                </a:solidFill>
              </a:rPr>
              <a:t>Energy Manager </a:t>
            </a:r>
          </a:p>
          <a:p>
            <a:pPr marL="180975">
              <a:lnSpc>
                <a:spcPct val="150000"/>
              </a:lnSpc>
            </a:pPr>
            <a:r>
              <a:rPr lang="en-IE" sz="1600" dirty="0">
                <a:solidFill>
                  <a:schemeClr val="accent1"/>
                </a:solidFill>
              </a:rPr>
              <a:t>Aberdeen City Council</a:t>
            </a:r>
          </a:p>
          <a:p>
            <a:pPr marL="180975">
              <a:lnSpc>
                <a:spcPct val="150000"/>
              </a:lnSpc>
            </a:pPr>
            <a:endParaRPr lang="en-IE" sz="1600" dirty="0">
              <a:solidFill>
                <a:schemeClr val="accent1"/>
              </a:solidFill>
            </a:endParaRPr>
          </a:p>
          <a:p>
            <a:pPr marL="180975">
              <a:lnSpc>
                <a:spcPct val="150000"/>
              </a:lnSpc>
            </a:pPr>
            <a:r>
              <a:rPr lang="en-IE" sz="1400" dirty="0">
                <a:solidFill>
                  <a:schemeClr val="accent1"/>
                </a:solidFill>
              </a:rPr>
              <a:t>14</a:t>
            </a:r>
            <a:r>
              <a:rPr lang="en-IE" sz="1400" baseline="30000" dirty="0">
                <a:solidFill>
                  <a:schemeClr val="accent1"/>
                </a:solidFill>
              </a:rPr>
              <a:t>th</a:t>
            </a:r>
            <a:r>
              <a:rPr lang="en-IE" sz="1400" dirty="0">
                <a:solidFill>
                  <a:schemeClr val="accent1"/>
                </a:solidFill>
              </a:rPr>
              <a:t> September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4175" y="4325123"/>
            <a:ext cx="7983642" cy="1892359"/>
          </a:xfrm>
          <a:prstGeom prst="rect">
            <a:avLst/>
          </a:prstGeom>
        </p:spPr>
      </p:pic>
      <p:sp>
        <p:nvSpPr>
          <p:cNvPr id="1028" name="Rectangle 4"/>
          <p:cNvSpPr>
            <a:spLocks noChangeArrowheads="1"/>
          </p:cNvSpPr>
          <p:nvPr/>
        </p:nvSpPr>
        <p:spPr bwMode="auto">
          <a:xfrm>
            <a:off x="1835696" y="2447312"/>
            <a:ext cx="4608512"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strike="noStrike" cap="none" normalizeH="0" baseline="0" dirty="0">
                <a:ln>
                  <a:noFill/>
                </a:ln>
                <a:solidFill>
                  <a:schemeClr val="accent1"/>
                </a:solidFill>
                <a:effectLst/>
                <a:latin typeface="Calibri" pitchFamily="34" charset="0"/>
                <a:ea typeface="Calibri" pitchFamily="34" charset="0"/>
                <a:cs typeface="Times New Roman" pitchFamily="18" charset="0"/>
              </a:rPr>
              <a:t>Stay in touch!</a:t>
            </a:r>
          </a:p>
          <a:p>
            <a:pPr marL="0" marR="0" lvl="0" indent="0" algn="ctr" defTabSz="914400" rtl="0" eaLnBrk="1" fontAlgn="base" latinLnBrk="0" hangingPunct="1">
              <a:lnSpc>
                <a:spcPct val="100000"/>
              </a:lnSpc>
              <a:spcBef>
                <a:spcPct val="0"/>
              </a:spcBef>
              <a:spcAft>
                <a:spcPct val="0"/>
              </a:spcAft>
              <a:buClrTx/>
              <a:buSzTx/>
              <a:buFontTx/>
              <a:buNone/>
              <a:tabLst/>
            </a:pPr>
            <a:endParaRPr lang="en-GB" b="1" dirty="0">
              <a:solidFill>
                <a:schemeClr val="accent1"/>
              </a:solidFill>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strike="noStrike" cap="none" normalizeH="0" baseline="0" dirty="0">
                <a:ln>
                  <a:noFill/>
                </a:ln>
                <a:solidFill>
                  <a:schemeClr val="accent1"/>
                </a:solidFill>
                <a:effectLst/>
                <a:latin typeface="Calibri" pitchFamily="34" charset="0"/>
                <a:ea typeface="Calibri" pitchFamily="34" charset="0"/>
                <a:cs typeface="Times New Roman" pitchFamily="18" charset="0"/>
              </a:rPr>
              <a:t>Mai Muhammad</a:t>
            </a:r>
          </a:p>
          <a:p>
            <a:pPr marL="0" marR="0" lvl="0" indent="0" algn="ctr" defTabSz="914400" rtl="0" eaLnBrk="1" fontAlgn="base" latinLnBrk="0" hangingPunct="1">
              <a:lnSpc>
                <a:spcPct val="100000"/>
              </a:lnSpc>
              <a:spcBef>
                <a:spcPct val="0"/>
              </a:spcBef>
              <a:spcAft>
                <a:spcPct val="0"/>
              </a:spcAft>
              <a:buClrTx/>
              <a:buSzTx/>
              <a:buFontTx/>
              <a:buNone/>
              <a:tabLst/>
            </a:pPr>
            <a:r>
              <a:rPr lang="en-GB" b="1" dirty="0">
                <a:solidFill>
                  <a:schemeClr val="accent1"/>
                </a:solidFill>
                <a:latin typeface="Calibri" pitchFamily="34" charset="0"/>
                <a:ea typeface="Calibri" pitchFamily="34" charset="0"/>
                <a:cs typeface="Times New Roman" pitchFamily="18" charset="0"/>
                <a:hlinkClick r:id="rId3"/>
              </a:rPr>
              <a:t>mmuhammad@aberdeencity.gov.uk</a:t>
            </a:r>
            <a:r>
              <a:rPr lang="en-GB" b="1" dirty="0">
                <a:solidFill>
                  <a:schemeClr val="accent1"/>
                </a:solidFill>
                <a:latin typeface="Calibri" pitchFamily="34" charset="0"/>
                <a:ea typeface="Calibri" pitchFamily="34" charset="0"/>
                <a:cs typeface="Times New Roman" pitchFamily="18" charset="0"/>
              </a:rPr>
              <a:t> </a:t>
            </a:r>
            <a:endParaRPr kumimoji="0" lang="en-GB" b="1" i="0" strike="noStrike" cap="none" normalizeH="0" baseline="0" dirty="0">
              <a:ln>
                <a:noFill/>
              </a:ln>
              <a:solidFill>
                <a:schemeClr val="accent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strike="noStrike" cap="none" normalizeH="0" baseline="0" dirty="0">
              <a:ln>
                <a:noFill/>
              </a:ln>
              <a:solidFill>
                <a:schemeClr val="tx1"/>
              </a:solidFill>
              <a:effectLst/>
              <a:latin typeface="Arial" pitchFamily="34" charset="0"/>
              <a:cs typeface="Arial" pitchFamily="34" charset="0"/>
            </a:endParaRPr>
          </a:p>
        </p:txBody>
      </p:sp>
      <p:sp>
        <p:nvSpPr>
          <p:cNvPr id="9" name="TextBox 8"/>
          <p:cNvSpPr txBox="1"/>
          <p:nvPr/>
        </p:nvSpPr>
        <p:spPr>
          <a:xfrm>
            <a:off x="2987824" y="1556792"/>
            <a:ext cx="3096344" cy="830997"/>
          </a:xfrm>
          <a:prstGeom prst="rect">
            <a:avLst/>
          </a:prstGeom>
          <a:noFill/>
        </p:spPr>
        <p:txBody>
          <a:bodyPr wrap="square" rtlCol="0">
            <a:spAutoFit/>
          </a:bodyPr>
          <a:lstStyle/>
          <a:p>
            <a:r>
              <a:rPr lang="de-DE" sz="4800" b="1" dirty="0" err="1">
                <a:solidFill>
                  <a:schemeClr val="accent1"/>
                </a:solidFill>
              </a:rPr>
              <a:t>Thank</a:t>
            </a:r>
            <a:r>
              <a:rPr lang="de-DE" sz="4800" b="1" dirty="0">
                <a:solidFill>
                  <a:schemeClr val="accent1"/>
                </a:solidFill>
              </a:rPr>
              <a:t> </a:t>
            </a:r>
            <a:r>
              <a:rPr lang="de-DE" sz="4800" b="1" dirty="0" err="1">
                <a:solidFill>
                  <a:schemeClr val="accent1"/>
                </a:solidFill>
              </a:rPr>
              <a:t>you</a:t>
            </a:r>
            <a:r>
              <a:rPr lang="de-DE" sz="4800" b="1" dirty="0">
                <a:solidFill>
                  <a:schemeClr val="accent1"/>
                </a:solidFill>
              </a:rPr>
              <a:t>!</a:t>
            </a:r>
          </a:p>
        </p:txBody>
      </p:sp>
      <p:sp>
        <p:nvSpPr>
          <p:cNvPr id="7" name="Rectangle 6"/>
          <p:cNvSpPr/>
          <p:nvPr/>
        </p:nvSpPr>
        <p:spPr>
          <a:xfrm>
            <a:off x="0" y="1052736"/>
            <a:ext cx="248376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tangle 7"/>
          <p:cNvSpPr/>
          <p:nvPr/>
        </p:nvSpPr>
        <p:spPr>
          <a:xfrm>
            <a:off x="1835696" y="908720"/>
            <a:ext cx="547260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10" descr="rot klein.png"/>
          <p:cNvPicPr>
            <a:picLocks noChangeAspect="1"/>
          </p:cNvPicPr>
          <p:nvPr/>
        </p:nvPicPr>
        <p:blipFill>
          <a:blip r:embed="rId4" cstate="print"/>
          <a:srcRect r="2801" b="50000"/>
          <a:stretch>
            <a:fillRect/>
          </a:stretch>
        </p:blipFill>
        <p:spPr>
          <a:xfrm>
            <a:off x="6668437" y="6201156"/>
            <a:ext cx="2482425" cy="656844"/>
          </a:xfrm>
          <a:prstGeom prst="rect">
            <a:avLst/>
          </a:prstGeom>
        </p:spPr>
      </p:pic>
      <p:sp>
        <p:nvSpPr>
          <p:cNvPr id="12" name="Rectangle 11"/>
          <p:cNvSpPr>
            <a:spLocks noChangeArrowheads="1"/>
          </p:cNvSpPr>
          <p:nvPr/>
        </p:nvSpPr>
        <p:spPr bwMode="auto">
          <a:xfrm>
            <a:off x="7027134" y="6525344"/>
            <a:ext cx="2123728" cy="152400"/>
          </a:xfrm>
          <a:prstGeom prst="rect">
            <a:avLst/>
          </a:prstGeom>
          <a:noFill/>
          <a:ln w="9525">
            <a:noFill/>
            <a:miter lim="800000"/>
            <a:headEnd/>
            <a:tailEnd/>
          </a:ln>
          <a:effectLst/>
        </p:spPr>
        <p:txBody>
          <a:bodyPr wrap="none" anchor="ctr"/>
          <a:lstStyle/>
          <a:p>
            <a:pPr algn="ctr">
              <a:defRPr/>
            </a:pPr>
            <a:r>
              <a:rPr lang="en-US" sz="1000" b="1" dirty="0">
                <a:solidFill>
                  <a:schemeClr val="bg1"/>
                </a:solidFill>
                <a:latin typeface="Arial" charset="0"/>
              </a:rPr>
              <a:t>www.local-social-innovation.eu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Aberdeen </a:t>
            </a:r>
          </a:p>
        </p:txBody>
      </p:sp>
      <p:sp>
        <p:nvSpPr>
          <p:cNvPr id="5" name="TextBox 4">
            <a:extLst>
              <a:ext uri="{FF2B5EF4-FFF2-40B4-BE49-F238E27FC236}">
                <a16:creationId xmlns:a16="http://schemas.microsoft.com/office/drawing/2014/main" id="{5970B5CA-FA5E-44D8-A227-525F0F3D0EF9}"/>
              </a:ext>
            </a:extLst>
          </p:cNvPr>
          <p:cNvSpPr txBox="1"/>
          <p:nvPr/>
        </p:nvSpPr>
        <p:spPr>
          <a:xfrm>
            <a:off x="683568" y="1226724"/>
            <a:ext cx="3888432" cy="5082596"/>
          </a:xfrm>
          <a:prstGeom prst="rect">
            <a:avLst/>
          </a:prstGeom>
          <a:noFill/>
        </p:spPr>
        <p:txBody>
          <a:bodyPr wrap="square" rtlCol="0">
            <a:spAutoFit/>
          </a:body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4D5156"/>
                </a:solidFill>
                <a:effectLst/>
                <a:uLnTx/>
                <a:uFillTx/>
                <a:latin typeface="arial" panose="020B0604020202020204" pitchFamily="34" charset="0"/>
                <a:ea typeface="Verdana" panose="020B0604030504040204" pitchFamily="34" charset="0"/>
              </a:rPr>
              <a:t>Scotland's third most populous city. S</a:t>
            </a:r>
            <a:r>
              <a:rPr kumimoji="0" lang="en-GB" sz="2400" b="0" i="0" u="none" strike="noStrike" kern="1200" cap="none" spc="0" normalizeH="0" baseline="0" noProof="0" dirty="0">
                <a:ln>
                  <a:noFill/>
                </a:ln>
                <a:solidFill>
                  <a:srgbClr val="202122"/>
                </a:solidFill>
                <a:effectLst/>
                <a:uLnTx/>
                <a:uFillTx/>
                <a:latin typeface="Arial" panose="020B0604020202020204" pitchFamily="34" charset="0"/>
                <a:ea typeface="Verdana" panose="020B0604030504040204" pitchFamily="34" charset="0"/>
              </a:rPr>
              <a:t>ince the discovery of North Sea Oil in the 1970s, Aberdeen has been known as the off-shore oil capital of Europe.</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4D5156"/>
                </a:solidFill>
                <a:effectLst/>
                <a:uLnTx/>
                <a:uFillTx/>
                <a:latin typeface="arial" panose="020B0604020202020204" pitchFamily="34" charset="0"/>
                <a:ea typeface="Verdana" panose="020B0604030504040204" pitchFamily="34" charset="0"/>
              </a:rPr>
              <a:t>It's also known as the ‘Granite City’ for its many enduring grey-stone buildings.</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rPr>
              <a:t>Oceanic climate, Average annual temperatures 5C – 12C. </a:t>
            </a:r>
            <a:endParaRPr kumimoji="0" lang="en-US" sz="24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E9148B4C-36EC-4EFF-AC9A-AB8D4AAA0FF6}"/>
              </a:ext>
            </a:extLst>
          </p:cNvPr>
          <p:cNvPicPr>
            <a:picLocks noChangeAspect="1"/>
          </p:cNvPicPr>
          <p:nvPr/>
        </p:nvPicPr>
        <p:blipFill>
          <a:blip r:embed="rId2"/>
          <a:stretch>
            <a:fillRect/>
          </a:stretch>
        </p:blipFill>
        <p:spPr>
          <a:xfrm>
            <a:off x="4716016" y="1226724"/>
            <a:ext cx="4304149" cy="4663844"/>
          </a:xfrm>
          <a:prstGeom prst="rect">
            <a:avLst/>
          </a:prstGeom>
        </p:spPr>
      </p:pic>
    </p:spTree>
    <p:extLst>
      <p:ext uri="{BB962C8B-B14F-4D97-AF65-F5344CB8AC3E}">
        <p14:creationId xmlns:p14="http://schemas.microsoft.com/office/powerpoint/2010/main" val="237697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C0A2-1BFF-435A-AEA8-71304A50CD34}"/>
              </a:ext>
            </a:extLst>
          </p:cNvPr>
          <p:cNvSpPr>
            <a:spLocks noGrp="1"/>
          </p:cNvSpPr>
          <p:nvPr>
            <p:ph type="title"/>
          </p:nvPr>
        </p:nvSpPr>
        <p:spPr/>
        <p:txBody>
          <a:bodyPr/>
          <a:lstStyle/>
          <a:p>
            <a:r>
              <a:rPr lang="en-GB" dirty="0"/>
              <a:t>Fuel Poverty</a:t>
            </a:r>
          </a:p>
        </p:txBody>
      </p:sp>
      <p:sp>
        <p:nvSpPr>
          <p:cNvPr id="4" name="TextBox 3">
            <a:extLst>
              <a:ext uri="{FF2B5EF4-FFF2-40B4-BE49-F238E27FC236}">
                <a16:creationId xmlns:a16="http://schemas.microsoft.com/office/drawing/2014/main" id="{0027460E-A490-4843-85B3-74CF741DC9D7}"/>
              </a:ext>
            </a:extLst>
          </p:cNvPr>
          <p:cNvSpPr txBox="1"/>
          <p:nvPr/>
        </p:nvSpPr>
        <p:spPr>
          <a:xfrm>
            <a:off x="323528" y="1340768"/>
            <a:ext cx="8208912" cy="4862870"/>
          </a:xfrm>
          <a:prstGeom prst="rect">
            <a:avLst/>
          </a:prstGeom>
          <a:noFill/>
        </p:spPr>
        <p:txBody>
          <a:bodyPr wrap="square" rtlCol="0">
            <a:spAutoFit/>
          </a:bodyPr>
          <a:lstStyle/>
          <a:p>
            <a:pPr algn="l" rtl="0" fontAlgn="base"/>
            <a:r>
              <a:rPr lang="en-GB" b="0" i="0" u="none" strike="noStrike" dirty="0">
                <a:solidFill>
                  <a:srgbClr val="000000"/>
                </a:solidFill>
                <a:effectLst/>
                <a:latin typeface="Calibri" panose="020F0502020204030204" pitchFamily="34" charset="0"/>
              </a:rPr>
              <a:t>In 2019 population of Aberdeen estimated at </a:t>
            </a:r>
            <a:r>
              <a:rPr lang="en-GB" b="1" i="0" u="none" strike="noStrike" dirty="0">
                <a:solidFill>
                  <a:srgbClr val="000000"/>
                </a:solidFill>
                <a:effectLst/>
                <a:latin typeface="Calibri" panose="020F0502020204030204" pitchFamily="34" charset="0"/>
              </a:rPr>
              <a:t>228,670</a:t>
            </a:r>
            <a:r>
              <a:rPr lang="en-GB" b="0" i="0" u="none" strike="noStrike" dirty="0">
                <a:solidFill>
                  <a:srgbClr val="000000"/>
                </a:solidFill>
                <a:effectLst/>
                <a:latin typeface="Calibri" panose="020F0502020204030204" pitchFamily="34" charset="0"/>
              </a:rPr>
              <a:t> and projected to grow by </a:t>
            </a:r>
            <a:r>
              <a:rPr lang="en-GB" b="1" i="0" u="none" strike="noStrike" dirty="0">
                <a:solidFill>
                  <a:srgbClr val="000000"/>
                </a:solidFill>
                <a:effectLst/>
                <a:latin typeface="Calibri" panose="020F0502020204030204" pitchFamily="34" charset="0"/>
              </a:rPr>
              <a:t>28% by 2037. </a:t>
            </a:r>
            <a:r>
              <a:rPr lang="en-GB" b="0" i="0" u="none" strike="noStrike" dirty="0">
                <a:solidFill>
                  <a:srgbClr val="000000"/>
                </a:solidFill>
                <a:effectLst/>
                <a:latin typeface="Calibri" panose="020F0502020204030204" pitchFamily="34" charset="0"/>
              </a:rPr>
              <a:t>In 2016 there was 106,749 households in the City; it is projected that by 2037 there will be in excess of 140,000 households. </a:t>
            </a:r>
          </a:p>
          <a:p>
            <a:pPr algn="l" rtl="0" fontAlgn="base"/>
            <a:endParaRPr lang="en-GB" dirty="0">
              <a:solidFill>
                <a:srgbClr val="000000"/>
              </a:solidFill>
              <a:latin typeface="Calibri" panose="020F0502020204030204" pitchFamily="34" charset="0"/>
              <a:cs typeface="Calibri" panose="020F0502020204030204" pitchFamily="34" charset="0"/>
            </a:endParaRPr>
          </a:p>
          <a:p>
            <a:pPr algn="l" rtl="0" fontAlgn="base"/>
            <a:r>
              <a:rPr lang="en-GB" b="1" dirty="0">
                <a:latin typeface="Calibri" panose="020F0502020204030204" pitchFamily="34" charset="0"/>
                <a:cs typeface="Calibri" panose="020F0502020204030204" pitchFamily="34" charset="0"/>
              </a:rPr>
              <a:t>Fuel Poverty definition: </a:t>
            </a:r>
          </a:p>
          <a:p>
            <a:pPr algn="l"/>
            <a:r>
              <a:rPr lang="en-GB" b="0" i="0" dirty="0">
                <a:solidFill>
                  <a:srgbClr val="333333"/>
                </a:solidFill>
                <a:effectLst/>
                <a:latin typeface="Roboto" panose="02000000000000000000" pitchFamily="2" charset="0"/>
              </a:rPr>
              <a:t>The 2019 Act establishes a new two-part definition whereby a household is considered fuel poor if:</a:t>
            </a:r>
          </a:p>
          <a:p>
            <a:pPr marL="742950" lvl="1" indent="-285750" algn="l">
              <a:buFont typeface="Arial" panose="020B0604020202020204" pitchFamily="34" charset="0"/>
              <a:buChar char="•"/>
            </a:pPr>
            <a:r>
              <a:rPr lang="en-GB" b="0" i="0" dirty="0">
                <a:solidFill>
                  <a:srgbClr val="333333"/>
                </a:solidFill>
                <a:effectLst/>
                <a:latin typeface="Roboto" panose="02000000000000000000" pitchFamily="2" charset="0"/>
              </a:rPr>
              <a:t>after housing costs have been deducted, more than 10% (20% for extreme fuel poverty) of their net income is required to pay for their reasonable fuel needs; and</a:t>
            </a:r>
          </a:p>
          <a:p>
            <a:pPr marL="742950" lvl="1" indent="-285750" algn="l">
              <a:buFont typeface="Arial" panose="020B0604020202020204" pitchFamily="34" charset="0"/>
              <a:buChar char="•"/>
            </a:pPr>
            <a:r>
              <a:rPr lang="en-GB" b="0" i="0" dirty="0">
                <a:solidFill>
                  <a:srgbClr val="333333"/>
                </a:solidFill>
                <a:effectLst/>
                <a:latin typeface="Roboto" panose="02000000000000000000" pitchFamily="2" charset="0"/>
              </a:rPr>
              <a:t>after further adjustments are made to deduct childcare costs and any benefits received for a disability or care need, their remaining income is insufficient to maintain an acceptable standard of living, defined as being at least 90% of the UK Minimum Income Standard (MIS).</a:t>
            </a:r>
          </a:p>
          <a:p>
            <a:pPr marL="742950" lvl="1" indent="-285750" algn="l">
              <a:buFont typeface="Arial" panose="020B0604020202020204" pitchFamily="34" charset="0"/>
              <a:buChar char="•"/>
            </a:pPr>
            <a:endParaRPr lang="en-GB" b="0" i="0" dirty="0">
              <a:solidFill>
                <a:srgbClr val="333333"/>
              </a:solidFill>
              <a:effectLst/>
              <a:latin typeface="Roboto" panose="02000000000000000000" pitchFamily="2" charset="0"/>
            </a:endParaRPr>
          </a:p>
          <a:p>
            <a:pPr algn="l" rtl="0" fontAlgn="base">
              <a:buFont typeface="Arial" panose="020B0604020202020204" pitchFamily="34" charset="0"/>
              <a:buChar char="•"/>
            </a:pPr>
            <a:r>
              <a:rPr lang="en-GB" sz="2000" b="1" dirty="0">
                <a:latin typeface="Calibri" panose="020F0502020204030204" pitchFamily="34" charset="0"/>
                <a:cs typeface="Calibri" panose="020F0502020204030204" pitchFamily="34" charset="0"/>
              </a:rPr>
              <a:t>Currently 23% of households in Aberdeen City are in fuel poverty and 5% are in extreme fuel poverty.</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234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EDFD-BA7C-4B3A-9FF2-98FE45F23407}"/>
              </a:ext>
            </a:extLst>
          </p:cNvPr>
          <p:cNvSpPr>
            <a:spLocks noGrp="1"/>
          </p:cNvSpPr>
          <p:nvPr>
            <p:ph type="title"/>
          </p:nvPr>
        </p:nvSpPr>
        <p:spPr/>
        <p:txBody>
          <a:bodyPr/>
          <a:lstStyle/>
          <a:p>
            <a:r>
              <a:rPr lang="en-GB" dirty="0" err="1"/>
              <a:t>Torry</a:t>
            </a:r>
            <a:r>
              <a:rPr lang="en-GB" dirty="0"/>
              <a:t> – SMARTEES Project Area </a:t>
            </a:r>
          </a:p>
        </p:txBody>
      </p:sp>
      <p:sp>
        <p:nvSpPr>
          <p:cNvPr id="3" name="Content Placeholder 2">
            <a:extLst>
              <a:ext uri="{FF2B5EF4-FFF2-40B4-BE49-F238E27FC236}">
                <a16:creationId xmlns:a16="http://schemas.microsoft.com/office/drawing/2014/main" id="{B6A3C722-AB24-440D-BE92-3B9AC17A463E}"/>
              </a:ext>
            </a:extLst>
          </p:cNvPr>
          <p:cNvSpPr>
            <a:spLocks noGrp="1"/>
          </p:cNvSpPr>
          <p:nvPr>
            <p:ph idx="1"/>
          </p:nvPr>
        </p:nvSpPr>
        <p:spPr>
          <a:xfrm>
            <a:off x="251520" y="1340768"/>
            <a:ext cx="8424936" cy="4824536"/>
          </a:xfrm>
        </p:spPr>
        <p:txBody>
          <a:body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Torry</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 is a relatively large and quite tightly populated residential area, and majority of the housing stock is flats/apartment properties.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The majority of housing in </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Torry</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 is rented accommodation, with the most common landlord being the local authority. Around 4 in five households are social rented accommodation.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a:t>
            </a:r>
            <a:r>
              <a:rPr lang="en-GB" sz="2000" b="0" i="0" u="none" strike="noStrike" dirty="0">
                <a:solidFill>
                  <a:srgbClr val="000000"/>
                </a:solidFill>
                <a:effectLst/>
                <a:latin typeface="Arial" panose="020B0604020202020204" pitchFamily="34" charset="0"/>
                <a:cs typeface="Arial" panose="020B0604020202020204" pitchFamily="34" charset="0"/>
              </a:rPr>
              <a:t>Over recent years, there has been considerable investment  and improvements to the housing stock with many houses benefiting from thermal upgrading </a:t>
            </a:r>
          </a:p>
          <a:p>
            <a:pPr marL="228600" indent="-228600" fontAlgn="base">
              <a:lnSpc>
                <a:spcPct val="90000"/>
              </a:lnSpc>
              <a:spcBef>
                <a:spcPts val="1000"/>
              </a:spcBef>
              <a:buClrTx/>
              <a:buFont typeface="Arial" panose="020B0604020202020204" pitchFamily="34" charset="0"/>
              <a:buChar char="•"/>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Housing is far more than bricks and mortar.  Housing that is adequate is important for good health and wellbeing.  Poor quality housing can lead to increased health risks and can exacerbate many existing health conditions.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en-GB" sz="2000" b="0" i="0" u="none" strike="noStrike" dirty="0">
                <a:solidFill>
                  <a:srgbClr val="000000"/>
                </a:solidFill>
                <a:effectLst/>
                <a:latin typeface="Arial" panose="020B0604020202020204" pitchFamily="34" charset="0"/>
                <a:cs typeface="Arial" panose="020B0604020202020204" pitchFamily="34" charset="0"/>
              </a:rPr>
              <a:t>As a result of the current pressures on the jobs market in Aberdeen, it is possible that fuel poverty in the city will rise as incomes reduce.</a:t>
            </a:r>
          </a:p>
          <a:p>
            <a:endParaRPr lang="en-GB" dirty="0"/>
          </a:p>
        </p:txBody>
      </p:sp>
    </p:spTree>
    <p:extLst>
      <p:ext uri="{BB962C8B-B14F-4D97-AF65-F5344CB8AC3E}">
        <p14:creationId xmlns:p14="http://schemas.microsoft.com/office/powerpoint/2010/main" val="276784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ED948-7179-4279-843E-36834E4294C1}"/>
              </a:ext>
            </a:extLst>
          </p:cNvPr>
          <p:cNvSpPr>
            <a:spLocks noGrp="1"/>
          </p:cNvSpPr>
          <p:nvPr>
            <p:ph type="title"/>
          </p:nvPr>
        </p:nvSpPr>
        <p:spPr/>
        <p:txBody>
          <a:bodyPr/>
          <a:lstStyle/>
          <a:p>
            <a:r>
              <a:rPr lang="en-GB" dirty="0" err="1"/>
              <a:t>Torry</a:t>
            </a:r>
            <a:r>
              <a:rPr lang="en-GB" dirty="0"/>
              <a:t> - SMARTEES Project Area</a:t>
            </a:r>
          </a:p>
        </p:txBody>
      </p:sp>
      <p:pic>
        <p:nvPicPr>
          <p:cNvPr id="4" name="Picture 3">
            <a:extLst>
              <a:ext uri="{FF2B5EF4-FFF2-40B4-BE49-F238E27FC236}">
                <a16:creationId xmlns:a16="http://schemas.microsoft.com/office/drawing/2014/main" id="{0BA6F0A3-E4B3-422B-8B24-ADF26AADB0E0}"/>
              </a:ext>
            </a:extLst>
          </p:cNvPr>
          <p:cNvPicPr>
            <a:picLocks noChangeAspect="1"/>
          </p:cNvPicPr>
          <p:nvPr/>
        </p:nvPicPr>
        <p:blipFill>
          <a:blip r:embed="rId2"/>
          <a:stretch>
            <a:fillRect/>
          </a:stretch>
        </p:blipFill>
        <p:spPr>
          <a:xfrm>
            <a:off x="395536" y="1916831"/>
            <a:ext cx="4608512" cy="3757779"/>
          </a:xfrm>
          <a:prstGeom prst="rect">
            <a:avLst/>
          </a:prstGeom>
        </p:spPr>
      </p:pic>
      <p:pic>
        <p:nvPicPr>
          <p:cNvPr id="5" name="Picture 2">
            <a:extLst>
              <a:ext uri="{FF2B5EF4-FFF2-40B4-BE49-F238E27FC236}">
                <a16:creationId xmlns:a16="http://schemas.microsoft.com/office/drawing/2014/main" id="{7C4CFBF8-10E1-4585-835D-A69846139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358" y="1988840"/>
            <a:ext cx="4100575" cy="3685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14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19A-7ED7-479B-92AB-20F9FCB81AF4}"/>
              </a:ext>
            </a:extLst>
          </p:cNvPr>
          <p:cNvSpPr>
            <a:spLocks noGrp="1"/>
          </p:cNvSpPr>
          <p:nvPr>
            <p:ph type="title"/>
          </p:nvPr>
        </p:nvSpPr>
        <p:spPr/>
        <p:txBody>
          <a:bodyPr/>
          <a:lstStyle/>
          <a:p>
            <a:r>
              <a:rPr lang="en-GB" dirty="0"/>
              <a:t>District Heating Opportunity </a:t>
            </a:r>
          </a:p>
        </p:txBody>
      </p:sp>
      <p:sp>
        <p:nvSpPr>
          <p:cNvPr id="4" name="Content Placeholder 2">
            <a:extLst>
              <a:ext uri="{FF2B5EF4-FFF2-40B4-BE49-F238E27FC236}">
                <a16:creationId xmlns:a16="http://schemas.microsoft.com/office/drawing/2014/main" id="{6C9E99B5-8946-417D-82C6-04E0B26E88EC}"/>
              </a:ext>
            </a:extLst>
          </p:cNvPr>
          <p:cNvSpPr>
            <a:spLocks noGrp="1"/>
          </p:cNvSpPr>
          <p:nvPr>
            <p:ph idx="1"/>
          </p:nvPr>
        </p:nvSpPr>
        <p:spPr>
          <a:xfrm>
            <a:off x="83227" y="1340768"/>
            <a:ext cx="8977546" cy="4919693"/>
          </a:xfrm>
        </p:spPr>
        <p:txBody>
          <a:bodyPr>
            <a:normAutofit fontScale="92500" lnSpcReduction="10000"/>
          </a:bodyPr>
          <a:lstStyle/>
          <a:p>
            <a:pPr marL="342900" indent="-342900">
              <a:buFont typeface="Arial" panose="020B0604020202020204" pitchFamily="34" charset="0"/>
              <a:buChar char="•"/>
            </a:pPr>
            <a:r>
              <a:rPr lang="en-GB" b="1" dirty="0"/>
              <a:t>A</a:t>
            </a:r>
            <a:r>
              <a:rPr lang="en-GB" b="1" i="0" u="none" strike="noStrike" dirty="0">
                <a:solidFill>
                  <a:srgbClr val="000000"/>
                </a:solidFill>
                <a:effectLst/>
                <a:latin typeface="Calibri" panose="020F0502020204030204" pitchFamily="34" charset="0"/>
              </a:rPr>
              <a:t>berdeen City Council </a:t>
            </a:r>
            <a:r>
              <a:rPr lang="en-GB" b="0" i="0" u="none" strike="noStrike" dirty="0">
                <a:solidFill>
                  <a:srgbClr val="000000"/>
                </a:solidFill>
                <a:effectLst/>
                <a:latin typeface="Calibri" panose="020F0502020204030204" pitchFamily="34" charset="0"/>
              </a:rPr>
              <a:t>is working in partnership with two other neighbouring local Authorities is </a:t>
            </a:r>
            <a:r>
              <a:rPr lang="en-GB" dirty="0">
                <a:solidFill>
                  <a:srgbClr val="000000"/>
                </a:solidFill>
                <a:latin typeface="Calibri" panose="020F0502020204030204" pitchFamily="34" charset="0"/>
              </a:rPr>
              <a:t>building</a:t>
            </a:r>
            <a:r>
              <a:rPr lang="en-GB" b="0" i="0" u="none" strike="noStrike" dirty="0">
                <a:solidFill>
                  <a:srgbClr val="000000"/>
                </a:solidFill>
                <a:effectLst/>
                <a:latin typeface="Calibri" panose="020F0502020204030204" pitchFamily="34" charset="0"/>
              </a:rPr>
              <a:t> a new </a:t>
            </a:r>
            <a:r>
              <a:rPr lang="en-GB" b="1" i="0" u="none" strike="noStrike" dirty="0">
                <a:solidFill>
                  <a:srgbClr val="000000"/>
                </a:solidFill>
                <a:effectLst/>
                <a:latin typeface="Calibri" panose="020F0502020204030204" pitchFamily="34" charset="0"/>
              </a:rPr>
              <a:t>Energy from Waste (EfW) with 10MW heat output </a:t>
            </a:r>
            <a:r>
              <a:rPr lang="en-GB" b="0" i="0" u="none" strike="noStrike" dirty="0">
                <a:solidFill>
                  <a:srgbClr val="000000"/>
                </a:solidFill>
                <a:effectLst/>
                <a:latin typeface="Calibri" panose="020F0502020204030204" pitchFamily="34" charset="0"/>
              </a:rPr>
              <a:t>near </a:t>
            </a:r>
            <a:r>
              <a:rPr lang="en-GB" b="0" i="0" u="none" strike="noStrike" dirty="0" err="1">
                <a:solidFill>
                  <a:srgbClr val="000000"/>
                </a:solidFill>
                <a:effectLst/>
                <a:latin typeface="Calibri" panose="020F0502020204030204" pitchFamily="34" charset="0"/>
              </a:rPr>
              <a:t>Torry</a:t>
            </a:r>
            <a:r>
              <a:rPr lang="en-GB" dirty="0">
                <a:solidFill>
                  <a:srgbClr val="000000"/>
                </a:solidFill>
                <a:latin typeface="Calibri" panose="020F0502020204030204" pitchFamily="34" charset="0"/>
              </a:rPr>
              <a:t>. By 2024, t</a:t>
            </a:r>
            <a:r>
              <a:rPr lang="en-GB" b="0" i="0" u="none" strike="noStrike" dirty="0">
                <a:solidFill>
                  <a:srgbClr val="000000"/>
                </a:solidFill>
                <a:effectLst/>
                <a:latin typeface="Calibri" panose="020F0502020204030204" pitchFamily="34" charset="0"/>
              </a:rPr>
              <a:t>he plant, will generate heat and power and will have the ability to provide secure, low cost energy to households, businesses and council </a:t>
            </a:r>
            <a:r>
              <a:rPr lang="en-GB" dirty="0">
                <a:solidFill>
                  <a:srgbClr val="000000"/>
                </a:solidFill>
                <a:latin typeface="Calibri" panose="020F0502020204030204" pitchFamily="34" charset="0"/>
              </a:rPr>
              <a:t>buildings</a:t>
            </a:r>
            <a:r>
              <a:rPr lang="en-GB" b="0" i="0" u="none" strike="noStrike" dirty="0">
                <a:solidFill>
                  <a:srgbClr val="000000"/>
                </a:solidFill>
                <a:effectLst/>
                <a:latin typeface="Calibri" panose="020F0502020204030204" pitchFamily="34" charset="0"/>
              </a:rPr>
              <a:t>, </a:t>
            </a:r>
            <a:r>
              <a:rPr lang="en-GB" b="1" i="0" u="none" strike="noStrike" dirty="0">
                <a:solidFill>
                  <a:srgbClr val="000000"/>
                </a:solidFill>
                <a:effectLst/>
                <a:latin typeface="Calibri" panose="020F0502020204030204" pitchFamily="34" charset="0"/>
              </a:rPr>
              <a:t>potential to reduce fuel poverty.</a:t>
            </a:r>
          </a:p>
          <a:p>
            <a:pPr marL="342900" indent="-342900">
              <a:buFont typeface="Arial" panose="020B0604020202020204" pitchFamily="34" charset="0"/>
              <a:buChar char="•"/>
            </a:pPr>
            <a:r>
              <a:rPr lang="en-GB" b="0" i="0" u="none" strike="noStrike" dirty="0">
                <a:solidFill>
                  <a:srgbClr val="000000"/>
                </a:solidFill>
                <a:effectLst/>
                <a:latin typeface="Calibri" panose="020F0502020204030204" pitchFamily="34" charset="0"/>
              </a:rPr>
              <a:t>Aberdeen City has an established </a:t>
            </a:r>
            <a:r>
              <a:rPr lang="en-GB" b="1" i="0" u="none" strike="noStrike" dirty="0">
                <a:solidFill>
                  <a:srgbClr val="000000"/>
                </a:solidFill>
                <a:effectLst/>
                <a:latin typeface="Calibri" panose="020F0502020204030204" pitchFamily="34" charset="0"/>
              </a:rPr>
              <a:t>district heating company, Aberdeen Heat &amp; Power</a:t>
            </a:r>
            <a:r>
              <a:rPr lang="en-GB" b="0" i="0" u="none" strike="noStrike" dirty="0">
                <a:solidFill>
                  <a:srgbClr val="000000"/>
                </a:solidFill>
                <a:effectLst/>
                <a:latin typeface="Calibri" panose="020F0502020204030204" pitchFamily="34" charset="0"/>
              </a:rPr>
              <a:t> which has been develo</a:t>
            </a:r>
            <a:r>
              <a:rPr lang="en-GB" dirty="0">
                <a:solidFill>
                  <a:srgbClr val="000000"/>
                </a:solidFill>
                <a:latin typeface="Calibri" panose="020F0502020204030204" pitchFamily="34" charset="0"/>
              </a:rPr>
              <a:t>ping heat networks in Aberdeen while alleviating fuel poverty since 2002. </a:t>
            </a:r>
          </a:p>
          <a:p>
            <a:pPr marL="342900" indent="-342900">
              <a:buFont typeface="Arial" panose="020B0604020202020204" pitchFamily="34" charset="0"/>
              <a:buChar char="•"/>
            </a:pPr>
            <a:r>
              <a:rPr lang="en-GB" b="0" i="0" u="none" strike="noStrike" dirty="0">
                <a:solidFill>
                  <a:srgbClr val="000000"/>
                </a:solidFill>
                <a:effectLst/>
                <a:latin typeface="Calibri" panose="020F0502020204030204" pitchFamily="34" charset="0"/>
              </a:rPr>
              <a:t>Aberdeen City Council also has partnership with </a:t>
            </a:r>
            <a:r>
              <a:rPr lang="en-GB" b="1" i="0" u="none" strike="noStrike" dirty="0">
                <a:solidFill>
                  <a:srgbClr val="000000"/>
                </a:solidFill>
                <a:effectLst/>
                <a:latin typeface="Calibri" panose="020F0502020204030204" pitchFamily="34" charset="0"/>
              </a:rPr>
              <a:t>social enterprise</a:t>
            </a:r>
            <a:r>
              <a:rPr lang="en-GB" b="0" i="0" u="none" strike="noStrike" dirty="0">
                <a:solidFill>
                  <a:srgbClr val="000000"/>
                </a:solidFill>
                <a:effectLst/>
                <a:latin typeface="Calibri" panose="020F0502020204030204" pitchFamily="34" charset="0"/>
              </a:rPr>
              <a:t>, </a:t>
            </a:r>
            <a:r>
              <a:rPr lang="en-GB" b="1" i="0" u="none" strike="noStrike" dirty="0">
                <a:solidFill>
                  <a:srgbClr val="000000"/>
                </a:solidFill>
                <a:effectLst/>
                <a:latin typeface="Calibri" panose="020F0502020204030204" pitchFamily="34" charset="0"/>
              </a:rPr>
              <a:t>SCARF </a:t>
            </a:r>
            <a:r>
              <a:rPr lang="en-GB" b="0" i="0" u="none" strike="noStrike" dirty="0">
                <a:solidFill>
                  <a:srgbClr val="000000"/>
                </a:solidFill>
                <a:effectLst/>
                <a:latin typeface="Calibri" panose="020F0502020204030204" pitchFamily="34" charset="0"/>
              </a:rPr>
              <a:t>who have affordable warmth and energy efficiency at its core. SCARF is a trusted, impartial energy advice service provided to the citizens of Aberdeen for </a:t>
            </a:r>
            <a:r>
              <a:rPr lang="en-GB" b="1" i="0" u="none" strike="noStrike" dirty="0">
                <a:solidFill>
                  <a:srgbClr val="000000"/>
                </a:solidFill>
                <a:effectLst/>
                <a:latin typeface="Calibri" panose="020F0502020204030204" pitchFamily="34" charset="0"/>
              </a:rPr>
              <a:t>free</a:t>
            </a:r>
            <a:r>
              <a:rPr lang="en-GB" b="0" i="0" u="none" strike="noStrike" dirty="0">
                <a:solidFill>
                  <a:srgbClr val="000000"/>
                </a:solidFill>
                <a:effectLst/>
                <a:latin typeface="Calibri" panose="020F0502020204030204" pitchFamily="34" charset="0"/>
              </a:rPr>
              <a:t>.</a:t>
            </a:r>
          </a:p>
          <a:p>
            <a:pPr marL="342900" indent="-342900">
              <a:buFont typeface="Arial" panose="020B0604020202020204" pitchFamily="34" charset="0"/>
              <a:buChar char="•"/>
            </a:pPr>
            <a:r>
              <a:rPr lang="en-GB" dirty="0">
                <a:solidFill>
                  <a:srgbClr val="000000"/>
                </a:solidFill>
                <a:latin typeface="Calibri" panose="020F0502020204030204" pitchFamily="34" charset="0"/>
              </a:rPr>
              <a:t>In order to maximise the benefit of district heating, it is important to maximise the number of households connecting to the heat network. </a:t>
            </a:r>
            <a:endParaRPr lang="en-GB" dirty="0"/>
          </a:p>
        </p:txBody>
      </p:sp>
    </p:spTree>
    <p:extLst>
      <p:ext uri="{BB962C8B-B14F-4D97-AF65-F5344CB8AC3E}">
        <p14:creationId xmlns:p14="http://schemas.microsoft.com/office/powerpoint/2010/main" val="3181433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2788-FD29-4AFB-9C87-94AE692FE560}"/>
              </a:ext>
            </a:extLst>
          </p:cNvPr>
          <p:cNvSpPr>
            <a:spLocks noGrp="1"/>
          </p:cNvSpPr>
          <p:nvPr>
            <p:ph type="title"/>
          </p:nvPr>
        </p:nvSpPr>
        <p:spPr/>
        <p:txBody>
          <a:bodyPr/>
          <a:lstStyle/>
          <a:p>
            <a:r>
              <a:rPr lang="en-GB" dirty="0"/>
              <a:t>Aberdeen Policy Sandbox Tool </a:t>
            </a:r>
          </a:p>
        </p:txBody>
      </p:sp>
      <p:sp>
        <p:nvSpPr>
          <p:cNvPr id="5" name="Content Placeholder 2">
            <a:extLst>
              <a:ext uri="{FF2B5EF4-FFF2-40B4-BE49-F238E27FC236}">
                <a16:creationId xmlns:a16="http://schemas.microsoft.com/office/drawing/2014/main" id="{BFA7A6CA-5D29-4A01-AFBA-A798FFD84A19}"/>
              </a:ext>
            </a:extLst>
          </p:cNvPr>
          <p:cNvSpPr txBox="1">
            <a:spLocks/>
          </p:cNvSpPr>
          <p:nvPr/>
        </p:nvSpPr>
        <p:spPr>
          <a:xfrm>
            <a:off x="179512" y="1340768"/>
            <a:ext cx="8712968" cy="51125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ysClr val="windowText" lastClr="000000">
                    <a:lumMod val="95000"/>
                    <a:lumOff val="5000"/>
                  </a:sysClr>
                </a:solidFill>
                <a:effectLst/>
                <a:uLnTx/>
                <a:uFillTx/>
                <a:latin typeface="Arial" panose="020B0604020202020204" pitchFamily="34" charset="0"/>
                <a:ea typeface="Arial" panose="020B0604020202020204" pitchFamily="34" charset="0"/>
              </a:rPr>
              <a:t> To inform which areas will be able to maximise benefit of district heating by modelling the uptake of district heating connections.</a:t>
            </a:r>
          </a:p>
          <a:p>
            <a:pPr>
              <a:spcAft>
                <a:spcPts val="600"/>
              </a:spcAft>
            </a:pPr>
            <a:r>
              <a:rPr lang="en-GB" dirty="0">
                <a:solidFill>
                  <a:srgbClr val="000000"/>
                </a:solidFill>
                <a:latin typeface="Arial" panose="020B0604020202020204" pitchFamily="34" charset="0"/>
                <a:cs typeface="Arial" panose="020B0604020202020204" pitchFamily="34" charset="0"/>
              </a:rPr>
              <a:t>These connections are influenced by cost of connection, cost of heat, financial circumstances, “green” awareness, social and community engagement.</a:t>
            </a:r>
            <a:endParaRPr lang="en-GB" b="0" i="0" u="none" strike="noStrike" dirty="0">
              <a:solidFill>
                <a:srgbClr val="000000"/>
              </a:solidFill>
              <a:effectLst/>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lumMod val="95000"/>
                    <a:lumOff val="5000"/>
                  </a:sysClr>
                </a:solidFill>
                <a:effectLst/>
                <a:uLnTx/>
                <a:uFillTx/>
                <a:latin typeface="Arial" panose="020B0604020202020204" pitchFamily="34" charset="0"/>
                <a:ea typeface="Arial" panose="020B0604020202020204" pitchFamily="34" charset="0"/>
              </a:rPr>
              <a:t>The tool will show the influence of the actors, Aberdeen City Council (local authority), SCARF (social enterprise) and Aberdeen Heat &amp; Power (district heating company) on the positive outcomes. </a:t>
            </a:r>
          </a:p>
          <a:p>
            <a:pPr>
              <a:spcAft>
                <a:spcPts val="600"/>
              </a:spcAft>
            </a:pPr>
            <a:r>
              <a:rPr kumimoji="0" lang="en-GB" sz="2400" b="0" i="0" u="none" strike="noStrike" kern="1200" cap="none" spc="0" normalizeH="0" baseline="0" noProof="0" dirty="0">
                <a:ln>
                  <a:noFill/>
                </a:ln>
                <a:solidFill>
                  <a:sysClr val="windowText" lastClr="000000">
                    <a:lumMod val="95000"/>
                    <a:lumOff val="5000"/>
                  </a:sysClr>
                </a:solidFill>
                <a:effectLst/>
                <a:uLnTx/>
                <a:uFillTx/>
                <a:latin typeface="Arial" panose="020B0604020202020204" pitchFamily="34" charset="0"/>
                <a:ea typeface="Arial" panose="020B0604020202020204" pitchFamily="34" charset="0"/>
              </a:rPr>
              <a:t>By identifying the key actors and policies which influence the outputs from the tool, the tipping points can be measured. </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lumMod val="95000"/>
                    <a:lumOff val="5000"/>
                  </a:sysClr>
                </a:solidFill>
                <a:effectLst/>
                <a:uLnTx/>
                <a:uFillTx/>
                <a:latin typeface="Arial" panose="020B0604020202020204" pitchFamily="34" charset="0"/>
                <a:ea typeface="Verdana" panose="020B0604030504040204" pitchFamily="34" charset="0"/>
              </a:rPr>
              <a:t>The tool will inform on the intensity of the influence which will result in a positive outcome. </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lumMod val="95000"/>
                  <a:lumOff val="5000"/>
                </a:sysClr>
              </a:solidFill>
              <a:effectLst/>
              <a:uLnTx/>
              <a:uFillTx/>
              <a:latin typeface="Arial" panose="020B0604020202020204" pitchFamily="34" charset="0"/>
              <a:ea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lumMod val="95000"/>
                  <a:lumOff val="5000"/>
                </a:sysClr>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3593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E751-98F6-402F-92E2-9653765E4481}"/>
              </a:ext>
            </a:extLst>
          </p:cNvPr>
          <p:cNvSpPr>
            <a:spLocks noGrp="1"/>
          </p:cNvSpPr>
          <p:nvPr>
            <p:ph type="title"/>
          </p:nvPr>
        </p:nvSpPr>
        <p:spPr/>
        <p:txBody>
          <a:bodyPr/>
          <a:lstStyle/>
          <a:p>
            <a:r>
              <a:rPr lang="en-GB" dirty="0"/>
              <a:t>Aberdeen Policy Sandbox Tool </a:t>
            </a:r>
          </a:p>
        </p:txBody>
      </p:sp>
      <p:sp>
        <p:nvSpPr>
          <p:cNvPr id="3" name="Content Placeholder 2">
            <a:extLst>
              <a:ext uri="{FF2B5EF4-FFF2-40B4-BE49-F238E27FC236}">
                <a16:creationId xmlns:a16="http://schemas.microsoft.com/office/drawing/2014/main" id="{904DD184-8094-4625-B908-E550BDE40AE1}"/>
              </a:ext>
            </a:extLst>
          </p:cNvPr>
          <p:cNvSpPr>
            <a:spLocks noGrp="1"/>
          </p:cNvSpPr>
          <p:nvPr>
            <p:ph idx="1"/>
          </p:nvPr>
        </p:nvSpPr>
        <p:spPr>
          <a:xfrm>
            <a:off x="478568" y="1605902"/>
            <a:ext cx="8269896" cy="4343378"/>
          </a:xfrm>
        </p:spPr>
        <p:txBody>
          <a:bodyPr/>
          <a:lstStyle/>
          <a:p>
            <a:pPr marL="342900" indent="-3429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Using social innovation modelling developed by JHI and SMARTEES, Aberdeen City Council along with the actors, will be able to model, predict and project outputs by modelling scenarios.</a:t>
            </a:r>
          </a:p>
          <a:p>
            <a:pPr marL="342900" indent="-342900">
              <a:buFont typeface="Arial" panose="020B0604020202020204" pitchFamily="34" charset="0"/>
              <a:buChar char="•"/>
            </a:pPr>
            <a:endParaRPr lang="en-GB" dirty="0">
              <a:solidFill>
                <a:srgbClr val="000000"/>
              </a:solidFill>
              <a:latin typeface="Calibri" panose="020F0502020204030204" pitchFamily="34" charset="0"/>
            </a:endParaRPr>
          </a:p>
          <a:p>
            <a:pPr marL="342900" indent="-342900">
              <a:buFont typeface="Arial" panose="020B0604020202020204" pitchFamily="34" charset="0"/>
              <a:buChar char="•"/>
            </a:pPr>
            <a:r>
              <a:rPr kumimoji="0" lang="en-GB" sz="2400" b="0" i="0" u="none" strike="noStrike" kern="1200" cap="none" spc="0" normalizeH="0" baseline="0" noProof="0" dirty="0">
                <a:ln>
                  <a:noFill/>
                </a:ln>
                <a:solidFill>
                  <a:sysClr val="windowText" lastClr="000000">
                    <a:lumMod val="95000"/>
                    <a:lumOff val="5000"/>
                  </a:sysClr>
                </a:solidFill>
                <a:effectLst/>
                <a:uLnTx/>
                <a:uFillTx/>
                <a:latin typeface="Arial" panose="020B0604020202020204" pitchFamily="34" charset="0"/>
                <a:ea typeface="Verdana" panose="020B0604030504040204" pitchFamily="34" charset="0"/>
              </a:rPr>
              <a:t>The tool will inform the Council on which policies </a:t>
            </a:r>
            <a:r>
              <a:rPr kumimoji="0" lang="en-GB"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Verdana" panose="020B0604030504040204" pitchFamily="34" charset="0"/>
              </a:rPr>
              <a:t>will need further development to create</a:t>
            </a:r>
            <a:r>
              <a:rPr kumimoji="0" lang="en-GB" sz="2400" b="0" i="0" u="none" strike="noStrike" kern="1200" cap="none" spc="0" normalizeH="0" baseline="0" noProof="0" dirty="0">
                <a:ln>
                  <a:noFill/>
                </a:ln>
                <a:solidFill>
                  <a:sysClr val="windowText" lastClr="000000">
                    <a:lumMod val="95000"/>
                    <a:lumOff val="5000"/>
                  </a:sysClr>
                </a:solidFill>
                <a:effectLst/>
                <a:uLnTx/>
                <a:uFillTx/>
                <a:latin typeface="Arial" panose="020B0604020202020204" pitchFamily="34" charset="0"/>
                <a:ea typeface="Verdana" panose="020B0604030504040204" pitchFamily="34" charset="0"/>
              </a:rPr>
              <a:t> positive impact on social acceptance of district heating. </a:t>
            </a:r>
          </a:p>
          <a:p>
            <a:pPr marL="342900" indent="-342900">
              <a:buFont typeface="Arial" panose="020B0604020202020204" pitchFamily="34" charset="0"/>
              <a:buChar char="•"/>
            </a:pPr>
            <a:endParaRPr lang="en-GB" dirty="0">
              <a:solidFill>
                <a:srgbClr val="000000"/>
              </a:solidFill>
              <a:latin typeface="Calibri" panose="020F0502020204030204" pitchFamily="34" charset="0"/>
            </a:endParaRPr>
          </a:p>
          <a:p>
            <a:pPr marL="342900" indent="-342900">
              <a:buFont typeface="Arial" panose="020B0604020202020204" pitchFamily="34" charset="0"/>
              <a:buChar char="•"/>
            </a:pPr>
            <a:r>
              <a:rPr kumimoji="0" lang="en-GB" sz="2400" b="0" i="0" u="none" strike="noStrike" kern="1200" cap="none" spc="0" normalizeH="0" baseline="0" noProof="0" dirty="0">
                <a:ln>
                  <a:noFill/>
                </a:ln>
                <a:solidFill>
                  <a:sysClr val="windowText" lastClr="000000">
                    <a:lumMod val="95000"/>
                    <a:lumOff val="5000"/>
                  </a:sysClr>
                </a:solidFill>
                <a:effectLst/>
                <a:uLnTx/>
                <a:uFillTx/>
                <a:latin typeface="Arial" panose="020B0604020202020204" pitchFamily="34" charset="0"/>
                <a:ea typeface="Arial" panose="020B0604020202020204" pitchFamily="34" charset="0"/>
              </a:rPr>
              <a:t>The tool will help Aberdeen in expanding the district heating network throughout the city, beyond </a:t>
            </a:r>
            <a:r>
              <a:rPr kumimoji="0" lang="en-GB" sz="2400" b="0" i="0" u="none" strike="noStrike" kern="1200" cap="none" spc="0" normalizeH="0" baseline="0" noProof="0" dirty="0" err="1">
                <a:ln>
                  <a:noFill/>
                </a:ln>
                <a:solidFill>
                  <a:sysClr val="windowText" lastClr="000000">
                    <a:lumMod val="95000"/>
                    <a:lumOff val="5000"/>
                  </a:sysClr>
                </a:solidFill>
                <a:effectLst/>
                <a:uLnTx/>
                <a:uFillTx/>
                <a:latin typeface="Arial" panose="020B0604020202020204" pitchFamily="34" charset="0"/>
                <a:ea typeface="Arial" panose="020B0604020202020204" pitchFamily="34" charset="0"/>
              </a:rPr>
              <a:t>Torry</a:t>
            </a:r>
            <a:endParaRPr lang="en-GB" dirty="0">
              <a:solidFill>
                <a:srgbClr val="000000"/>
              </a:solidFill>
              <a:latin typeface="Calibri" panose="020F0502020204030204" pitchFamily="34" charset="0"/>
            </a:endParaRPr>
          </a:p>
          <a:p>
            <a:endParaRPr lang="en-GB" dirty="0"/>
          </a:p>
        </p:txBody>
      </p:sp>
    </p:spTree>
    <p:extLst>
      <p:ext uri="{BB962C8B-B14F-4D97-AF65-F5344CB8AC3E}">
        <p14:creationId xmlns:p14="http://schemas.microsoft.com/office/powerpoint/2010/main" val="203613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1D05-556A-4B1B-92C1-C093F61AF02E}"/>
              </a:ext>
            </a:extLst>
          </p:cNvPr>
          <p:cNvSpPr>
            <a:spLocks noGrp="1"/>
          </p:cNvSpPr>
          <p:nvPr>
            <p:ph type="title"/>
          </p:nvPr>
        </p:nvSpPr>
        <p:spPr/>
        <p:txBody>
          <a:bodyPr/>
          <a:lstStyle/>
          <a:p>
            <a:r>
              <a:rPr lang="en-GB" dirty="0"/>
              <a:t>Aberdeen – District Heating Network</a:t>
            </a:r>
          </a:p>
        </p:txBody>
      </p:sp>
      <p:pic>
        <p:nvPicPr>
          <p:cNvPr id="4" name="Content Placeholder 4">
            <a:extLst>
              <a:ext uri="{FF2B5EF4-FFF2-40B4-BE49-F238E27FC236}">
                <a16:creationId xmlns:a16="http://schemas.microsoft.com/office/drawing/2014/main" id="{399B3080-2D22-474F-BCAE-54AAECF00674}"/>
              </a:ext>
            </a:extLst>
          </p:cNvPr>
          <p:cNvPicPr>
            <a:picLocks noGrp="1" noChangeAspect="1"/>
          </p:cNvPicPr>
          <p:nvPr>
            <p:ph idx="1"/>
          </p:nvPr>
        </p:nvPicPr>
        <p:blipFill rotWithShape="1">
          <a:blip r:embed="rId2"/>
          <a:srcRect l="22669" t="22670" r="20729" b="11038"/>
          <a:stretch/>
        </p:blipFill>
        <p:spPr>
          <a:xfrm>
            <a:off x="899592" y="1083665"/>
            <a:ext cx="6552728" cy="5214543"/>
          </a:xfrm>
        </p:spPr>
      </p:pic>
    </p:spTree>
    <p:extLst>
      <p:ext uri="{BB962C8B-B14F-4D97-AF65-F5344CB8AC3E}">
        <p14:creationId xmlns:p14="http://schemas.microsoft.com/office/powerpoint/2010/main" val="3660205166"/>
      </p:ext>
    </p:extLst>
  </p:cSld>
  <p:clrMapOvr>
    <a:masterClrMapping/>
  </p:clrMapOvr>
</p:sld>
</file>

<file path=ppt/theme/theme1.xml><?xml version="1.0" encoding="utf-8"?>
<a:theme xmlns:a="http://schemas.openxmlformats.org/drawingml/2006/main" name="Office Theme">
  <a:themeElements>
    <a:clrScheme name="SMARTEES">
      <a:dk1>
        <a:sysClr val="windowText" lastClr="000000"/>
      </a:dk1>
      <a:lt1>
        <a:sysClr val="window" lastClr="FFFFFF"/>
      </a:lt1>
      <a:dk2>
        <a:srgbClr val="5F5F5F"/>
      </a:dk2>
      <a:lt2>
        <a:srgbClr val="E7E6E6"/>
      </a:lt2>
      <a:accent1>
        <a:srgbClr val="D4310F"/>
      </a:accent1>
      <a:accent2>
        <a:srgbClr val="FDC300"/>
      </a:accent2>
      <a:accent3>
        <a:srgbClr val="A5A5A5"/>
      </a:accent3>
      <a:accent4>
        <a:srgbClr val="FFC000"/>
      </a:accent4>
      <a:accent5>
        <a:srgbClr val="D4310F"/>
      </a:accent5>
      <a:accent6>
        <a:srgbClr val="A5A5A5"/>
      </a:accent6>
      <a:hlink>
        <a:srgbClr val="D4310F"/>
      </a:hlink>
      <a:folHlink>
        <a:srgbClr val="C55A1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1CE7650C1E174D9B7E125602546A5B" ma:contentTypeVersion="11" ma:contentTypeDescription="Create a new document." ma:contentTypeScope="" ma:versionID="013ae621c5cc90695a2ca9fd0c6fad4b">
  <xsd:schema xmlns:xsd="http://www.w3.org/2001/XMLSchema" xmlns:xs="http://www.w3.org/2001/XMLSchema" xmlns:p="http://schemas.microsoft.com/office/2006/metadata/properties" xmlns:ns2="c10106b5-403f-4978-909d-70cd639d56b9" xmlns:ns3="4fde2784-a735-4e0c-bb11-b6ece3f58d22" targetNamespace="http://schemas.microsoft.com/office/2006/metadata/properties" ma:root="true" ma:fieldsID="8b4e2dccbf34295cee094b540a2a6ea0" ns2:_="" ns3:_="">
    <xsd:import namespace="c10106b5-403f-4978-909d-70cd639d56b9"/>
    <xsd:import namespace="4fde2784-a735-4e0c-bb11-b6ece3f58d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106b5-403f-4978-909d-70cd639d5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de2784-a735-4e0c-bb11-b6ece3f58d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81BA7A-B483-4060-A76D-4B1628B11FC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fde2784-a735-4e0c-bb11-b6ece3f58d22"/>
    <ds:schemaRef ds:uri="c10106b5-403f-4978-909d-70cd639d56b9"/>
    <ds:schemaRef ds:uri="http://www.w3.org/XML/1998/namespace"/>
    <ds:schemaRef ds:uri="http://purl.org/dc/dcmitype/"/>
  </ds:schemaRefs>
</ds:datastoreItem>
</file>

<file path=customXml/itemProps2.xml><?xml version="1.0" encoding="utf-8"?>
<ds:datastoreItem xmlns:ds="http://schemas.openxmlformats.org/officeDocument/2006/customXml" ds:itemID="{A73A038A-D984-44E5-936F-04FAD0084D09}">
  <ds:schemaRefs>
    <ds:schemaRef ds:uri="http://schemas.microsoft.com/sharepoint/v3/contenttype/forms"/>
  </ds:schemaRefs>
</ds:datastoreItem>
</file>

<file path=customXml/itemProps3.xml><?xml version="1.0" encoding="utf-8"?>
<ds:datastoreItem xmlns:ds="http://schemas.openxmlformats.org/officeDocument/2006/customXml" ds:itemID="{0D113FB8-A0A8-42E3-9DC0-933D88F91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106b5-403f-4978-909d-70cd639d56b9"/>
    <ds:schemaRef ds:uri="4fde2784-a735-4e0c-bb11-b6ece3f58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TotalTime>
  <Words>797</Words>
  <Application>Microsoft Office PowerPoint</Application>
  <PresentationFormat>On-screen Show (4:3)</PresentationFormat>
  <Paragraphs>52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vt:lpstr>
      <vt:lpstr>Calibri</vt:lpstr>
      <vt:lpstr>Roboto</vt:lpstr>
      <vt:lpstr>Verdana</vt:lpstr>
      <vt:lpstr>Office Theme</vt:lpstr>
      <vt:lpstr>PowerPoint Presentation</vt:lpstr>
      <vt:lpstr>Aberdeen </vt:lpstr>
      <vt:lpstr>Fuel Poverty</vt:lpstr>
      <vt:lpstr>Torry – SMARTEES Project Area </vt:lpstr>
      <vt:lpstr>Torry - SMARTEES Project Area</vt:lpstr>
      <vt:lpstr>District Heating Opportunity </vt:lpstr>
      <vt:lpstr>Aberdeen Policy Sandbox Tool </vt:lpstr>
      <vt:lpstr>Aberdeen Policy Sandbox Tool </vt:lpstr>
      <vt:lpstr>Aberdeen – District Heating Network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Burger</dc:creator>
  <cp:lastModifiedBy>Maizatul Muhammad</cp:lastModifiedBy>
  <cp:revision>90</cp:revision>
  <dcterms:created xsi:type="dcterms:W3CDTF">2018-09-20T06:58:18Z</dcterms:created>
  <dcterms:modified xsi:type="dcterms:W3CDTF">2021-09-13T17:31:49Z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0x010100751CE7650C1E174D9B7E125602546A5B</vt:lpwstr>
  </property>
</Properties>
</file>