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357" r:id="rId3"/>
    <p:sldId id="378" r:id="rId4"/>
    <p:sldId id="339" r:id="rId5"/>
    <p:sldId id="370" r:id="rId6"/>
    <p:sldId id="371" r:id="rId7"/>
    <p:sldId id="342" r:id="rId8"/>
    <p:sldId id="347" r:id="rId9"/>
    <p:sldId id="349" r:id="rId10"/>
    <p:sldId id="363" r:id="rId11"/>
    <p:sldId id="350" r:id="rId12"/>
    <p:sldId id="379" r:id="rId13"/>
    <p:sldId id="376" r:id="rId14"/>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328"/>
    <a:srgbClr val="CF1203"/>
    <a:srgbClr val="CA1A08"/>
    <a:srgbClr val="AFD06D"/>
    <a:srgbClr val="1CD113"/>
    <a:srgbClr val="FFFFFF"/>
    <a:srgbClr val="D61C08"/>
    <a:srgbClr val="B510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86789" autoAdjust="0"/>
  </p:normalViewPr>
  <p:slideViewPr>
    <p:cSldViewPr>
      <p:cViewPr varScale="1">
        <p:scale>
          <a:sx n="95" d="100"/>
          <a:sy n="95" d="100"/>
        </p:scale>
        <p:origin x="2028"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70ABD37-3A11-43B0-BF7E-8949CD8F84E1}" type="datetimeFigureOut">
              <a:rPr lang="de-DE" smtClean="0"/>
              <a:t>13.09.2021</a:t>
            </a:fld>
            <a:endParaRPr lang="de-DE"/>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7FE4E04-7A89-4C54-B036-E37EF324DEFA}" type="slidenum">
              <a:rPr lang="de-DE" smtClean="0"/>
              <a:t>‹#›</a:t>
            </a:fld>
            <a:endParaRPr lang="de-DE"/>
          </a:p>
        </p:txBody>
      </p:sp>
    </p:spTree>
    <p:extLst>
      <p:ext uri="{BB962C8B-B14F-4D97-AF65-F5344CB8AC3E}">
        <p14:creationId xmlns:p14="http://schemas.microsoft.com/office/powerpoint/2010/main" val="1269520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37FE4E04-7A89-4C54-B036-E37EF324DEFA}" type="slidenum">
              <a:rPr lang="de-DE" smtClean="0"/>
              <a:t>1</a:t>
            </a:fld>
            <a:endParaRPr lang="de-DE" dirty="0"/>
          </a:p>
        </p:txBody>
      </p:sp>
    </p:spTree>
    <p:extLst>
      <p:ext uri="{BB962C8B-B14F-4D97-AF65-F5344CB8AC3E}">
        <p14:creationId xmlns:p14="http://schemas.microsoft.com/office/powerpoint/2010/main" val="3700717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37FE4E04-7A89-4C54-B036-E37EF324DEFA}" type="slidenum">
              <a:rPr lang="de-DE" smtClean="0"/>
              <a:t>13</a:t>
            </a:fld>
            <a:endParaRPr lang="de-DE" dirty="0"/>
          </a:p>
        </p:txBody>
      </p:sp>
    </p:spTree>
    <p:extLst>
      <p:ext uri="{BB962C8B-B14F-4D97-AF65-F5344CB8AC3E}">
        <p14:creationId xmlns:p14="http://schemas.microsoft.com/office/powerpoint/2010/main" val="1804738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9CB776E-5A21-4617-8640-DBCDB6F44B13}" type="slidenum">
              <a:rPr lang="nl-NL" smtClean="0"/>
              <a:t>2</a:t>
            </a:fld>
            <a:endParaRPr lang="nl-NL"/>
          </a:p>
        </p:txBody>
      </p:sp>
    </p:spTree>
    <p:extLst>
      <p:ext uri="{BB962C8B-B14F-4D97-AF65-F5344CB8AC3E}">
        <p14:creationId xmlns:p14="http://schemas.microsoft.com/office/powerpoint/2010/main" val="2111298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9CB776E-5A21-4617-8640-DBCDB6F44B13}" type="slidenum">
              <a:rPr lang="nl-NL" smtClean="0"/>
              <a:t>3</a:t>
            </a:fld>
            <a:endParaRPr lang="nl-NL"/>
          </a:p>
        </p:txBody>
      </p:sp>
    </p:spTree>
    <p:extLst>
      <p:ext uri="{BB962C8B-B14F-4D97-AF65-F5344CB8AC3E}">
        <p14:creationId xmlns:p14="http://schemas.microsoft.com/office/powerpoint/2010/main" val="4116731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7FE4E04-7A89-4C54-B036-E37EF324DEFA}" type="slidenum">
              <a:rPr lang="de-DE" smtClean="0"/>
              <a:t>4</a:t>
            </a:fld>
            <a:endParaRPr lang="de-DE"/>
          </a:p>
        </p:txBody>
      </p:sp>
    </p:spTree>
    <p:extLst>
      <p:ext uri="{BB962C8B-B14F-4D97-AF65-F5344CB8AC3E}">
        <p14:creationId xmlns:p14="http://schemas.microsoft.com/office/powerpoint/2010/main" val="1771194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7FE4E04-7A89-4C54-B036-E37EF324DEFA}" type="slidenum">
              <a:rPr lang="de-DE" smtClean="0"/>
              <a:t>5</a:t>
            </a:fld>
            <a:endParaRPr lang="de-DE"/>
          </a:p>
        </p:txBody>
      </p:sp>
    </p:spTree>
    <p:extLst>
      <p:ext uri="{BB962C8B-B14F-4D97-AF65-F5344CB8AC3E}">
        <p14:creationId xmlns:p14="http://schemas.microsoft.com/office/powerpoint/2010/main" val="771304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7FE4E04-7A89-4C54-B036-E37EF324DEFA}" type="slidenum">
              <a:rPr lang="de-DE" smtClean="0"/>
              <a:t>6</a:t>
            </a:fld>
            <a:endParaRPr lang="de-DE"/>
          </a:p>
        </p:txBody>
      </p:sp>
    </p:spTree>
    <p:extLst>
      <p:ext uri="{BB962C8B-B14F-4D97-AF65-F5344CB8AC3E}">
        <p14:creationId xmlns:p14="http://schemas.microsoft.com/office/powerpoint/2010/main" val="3982111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7FE4E04-7A89-4C54-B036-E37EF324DEFA}" type="slidenum">
              <a:rPr lang="de-DE" smtClean="0"/>
              <a:t>9</a:t>
            </a:fld>
            <a:endParaRPr lang="de-DE"/>
          </a:p>
        </p:txBody>
      </p:sp>
    </p:spTree>
    <p:extLst>
      <p:ext uri="{BB962C8B-B14F-4D97-AF65-F5344CB8AC3E}">
        <p14:creationId xmlns:p14="http://schemas.microsoft.com/office/powerpoint/2010/main" val="1169749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9CB776E-5A21-4617-8640-DBCDB6F44B13}" type="slidenum">
              <a:rPr lang="nl-NL" smtClean="0"/>
              <a:t>10</a:t>
            </a:fld>
            <a:endParaRPr lang="nl-NL"/>
          </a:p>
        </p:txBody>
      </p:sp>
    </p:spTree>
    <p:extLst>
      <p:ext uri="{BB962C8B-B14F-4D97-AF65-F5344CB8AC3E}">
        <p14:creationId xmlns:p14="http://schemas.microsoft.com/office/powerpoint/2010/main" val="35408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9CB776E-5A21-4617-8640-DBCDB6F44B13}" type="slidenum">
              <a:rPr lang="nl-NL" smtClean="0"/>
              <a:t>12</a:t>
            </a:fld>
            <a:endParaRPr lang="nl-NL"/>
          </a:p>
        </p:txBody>
      </p:sp>
    </p:spTree>
    <p:extLst>
      <p:ext uri="{BB962C8B-B14F-4D97-AF65-F5344CB8AC3E}">
        <p14:creationId xmlns:p14="http://schemas.microsoft.com/office/powerpoint/2010/main" val="10547091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8" name="TextBox 9"/>
          <p:cNvSpPr txBox="1"/>
          <p:nvPr userDrawn="1"/>
        </p:nvSpPr>
        <p:spPr>
          <a:xfrm>
            <a:off x="974591" y="6188124"/>
            <a:ext cx="5693846" cy="646331"/>
          </a:xfrm>
          <a:prstGeom prst="rect">
            <a:avLst/>
          </a:prstGeom>
          <a:noFill/>
        </p:spPr>
        <p:txBody>
          <a:bodyPr wrap="square" rtlCol="0">
            <a:spAutoFit/>
          </a:bodyPr>
          <a:lstStyle/>
          <a:p>
            <a:r>
              <a:rPr lang="en-GB" sz="900" kern="1200" dirty="0">
                <a:solidFill>
                  <a:schemeClr val="tx1"/>
                </a:solidFill>
                <a:latin typeface="+mn-lt"/>
                <a:ea typeface="+mn-ea"/>
                <a:cs typeface="+mn-cs"/>
              </a:rPr>
              <a:t>This project has received funding from the European Union’s Horizon 2020 research and innovation programme under grant agreement No 763912. </a:t>
            </a:r>
            <a:br>
              <a:rPr lang="en-GB" sz="900" kern="1200" dirty="0">
                <a:solidFill>
                  <a:schemeClr val="tx1"/>
                </a:solidFill>
                <a:latin typeface="+mn-lt"/>
                <a:ea typeface="+mn-ea"/>
                <a:cs typeface="+mn-cs"/>
              </a:rPr>
            </a:br>
            <a:r>
              <a:rPr lang="en-GB" sz="900" kern="1200" dirty="0">
                <a:solidFill>
                  <a:schemeClr val="tx1"/>
                </a:solidFill>
                <a:latin typeface="+mn-lt"/>
                <a:ea typeface="+mn-ea"/>
                <a:cs typeface="+mn-cs"/>
              </a:rPr>
              <a:t>The sole responsibility for the content of this document lies with the authors. It does not necessarily represent the opinion of the European Union.</a:t>
            </a:r>
            <a:endParaRPr lang="de-DE" sz="900" kern="1200" dirty="0">
              <a:solidFill>
                <a:schemeClr val="tx1"/>
              </a:solidFill>
              <a:latin typeface="+mn-lt"/>
              <a:ea typeface="+mn-ea"/>
              <a:cs typeface="+mn-cs"/>
            </a:endParaRPr>
          </a:p>
        </p:txBody>
      </p:sp>
      <p:grpSp>
        <p:nvGrpSpPr>
          <p:cNvPr id="18" name="Group 17"/>
          <p:cNvGrpSpPr/>
          <p:nvPr userDrawn="1"/>
        </p:nvGrpSpPr>
        <p:grpSpPr>
          <a:xfrm>
            <a:off x="4545223" y="5085184"/>
            <a:ext cx="4246427" cy="590552"/>
            <a:chOff x="3765425" y="4854672"/>
            <a:chExt cx="4246427" cy="590552"/>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07332" y="4854672"/>
              <a:ext cx="590551" cy="590551"/>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79394" y="4854672"/>
              <a:ext cx="590551" cy="590551"/>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1301" y="4854672"/>
              <a:ext cx="590551" cy="590551"/>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5425" y="4854673"/>
              <a:ext cx="590551" cy="590551"/>
            </a:xfrm>
            <a:prstGeom prst="rect">
              <a:avLst/>
            </a:prstGeom>
          </p:spPr>
        </p:pic>
        <p:pic>
          <p:nvPicPr>
            <p:cNvPr id="16" name="Picture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93363" y="4854672"/>
              <a:ext cx="590551" cy="590551"/>
            </a:xfrm>
            <a:prstGeom prst="rect">
              <a:avLst/>
            </a:prstGeom>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hteck 2"/>
          <p:cNvSpPr/>
          <p:nvPr userDrawn="1"/>
        </p:nvSpPr>
        <p:spPr>
          <a:xfrm>
            <a:off x="0" y="6165304"/>
            <a:ext cx="6660232"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le 11"/>
          <p:cNvSpPr>
            <a:spLocks noGrp="1"/>
          </p:cNvSpPr>
          <p:nvPr>
            <p:ph type="title"/>
          </p:nvPr>
        </p:nvSpPr>
        <p:spPr>
          <a:xfrm>
            <a:off x="2627784" y="1628800"/>
            <a:ext cx="5266928" cy="1224136"/>
          </a:xfrm>
          <a:prstGeom prst="rect">
            <a:avLst/>
          </a:prstGeom>
        </p:spPr>
        <p:txBody>
          <a:bodyPr/>
          <a:lstStyle>
            <a:lvl1pPr algn="l">
              <a:defRPr sz="3600" b="1">
                <a:solidFill>
                  <a:schemeClr val="accent1"/>
                </a:solidFill>
              </a:defRPr>
            </a:lvl1pPr>
          </a:lstStyle>
          <a:p>
            <a:r>
              <a:rPr lang="en-US" dirty="0"/>
              <a:t>Click to edit Master title style</a:t>
            </a:r>
            <a:endParaRPr lang="de-DE" dirty="0"/>
          </a:p>
        </p:txBody>
      </p:sp>
      <p:sp>
        <p:nvSpPr>
          <p:cNvPr id="14" name="Text Placeholder 13"/>
          <p:cNvSpPr>
            <a:spLocks noGrp="1"/>
          </p:cNvSpPr>
          <p:nvPr>
            <p:ph type="body" sz="quarter" idx="10"/>
          </p:nvPr>
        </p:nvSpPr>
        <p:spPr>
          <a:xfrm>
            <a:off x="2627387" y="2925440"/>
            <a:ext cx="5256213" cy="935038"/>
          </a:xfrm>
          <a:prstGeom prst="rect">
            <a:avLst/>
          </a:prstGeom>
        </p:spPr>
        <p:txBody>
          <a:bodyPr/>
          <a:lstStyle>
            <a:lvl1pPr>
              <a:buNone/>
              <a:defRPr sz="2000" b="1">
                <a:solidFill>
                  <a:schemeClr val="accent2"/>
                </a:solidFill>
              </a:defRPr>
            </a:lvl1pPr>
          </a:lstStyle>
          <a:p>
            <a:pPr lvl="0"/>
            <a:endParaRPr lang="en-US" dirty="0"/>
          </a:p>
          <a:p>
            <a:pPr lvl="0"/>
            <a:r>
              <a:rPr lang="en-US" dirty="0"/>
              <a:t>Click to edit Master text styles</a:t>
            </a:r>
          </a:p>
        </p:txBody>
      </p:sp>
      <p:sp>
        <p:nvSpPr>
          <p:cNvPr id="20" name="TextBox 17"/>
          <p:cNvSpPr txBox="1"/>
          <p:nvPr userDrawn="1"/>
        </p:nvSpPr>
        <p:spPr>
          <a:xfrm>
            <a:off x="460205" y="6357763"/>
            <a:ext cx="5581128" cy="461665"/>
          </a:xfrm>
          <a:prstGeom prst="rect">
            <a:avLst/>
          </a:prstGeom>
          <a:noFill/>
        </p:spPr>
        <p:txBody>
          <a:bodyPr wrap="square" rtlCol="0">
            <a:spAutoFit/>
          </a:bodyPr>
          <a:lstStyle/>
          <a:p>
            <a:r>
              <a:rPr lang="en-GB" sz="800" kern="1200" dirty="0">
                <a:solidFill>
                  <a:schemeClr val="tx1"/>
                </a:solidFill>
                <a:latin typeface="+mn-lt"/>
                <a:ea typeface="+mn-ea"/>
                <a:cs typeface="+mn-cs"/>
              </a:rPr>
              <a:t>This project has received funding from the European Union’s Horizon 2020 research and innovation programme under grant agreement No 763912. The sole responsibility for the content of this document lies with the authors. It does not necessarily represent the opinion of the European Union.</a:t>
            </a:r>
            <a:endParaRPr lang="de-DE" sz="800" kern="1200" dirty="0">
              <a:solidFill>
                <a:schemeClr val="tx1"/>
              </a:solidFill>
              <a:latin typeface="+mn-lt"/>
              <a:ea typeface="+mn-ea"/>
              <a:cs typeface="+mn-cs"/>
            </a:endParaRPr>
          </a:p>
        </p:txBody>
      </p:sp>
      <p:grpSp>
        <p:nvGrpSpPr>
          <p:cNvPr id="43" name="Group 42"/>
          <p:cNvGrpSpPr/>
          <p:nvPr userDrawn="1"/>
        </p:nvGrpSpPr>
        <p:grpSpPr>
          <a:xfrm>
            <a:off x="4545223" y="5085184"/>
            <a:ext cx="4246427" cy="590552"/>
            <a:chOff x="3765425" y="4854672"/>
            <a:chExt cx="4246427" cy="590552"/>
          </a:xfrm>
        </p:grpSpPr>
        <p:pic>
          <p:nvPicPr>
            <p:cNvPr id="44" name="Picture 4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07332" y="4854672"/>
              <a:ext cx="590551" cy="590551"/>
            </a:xfrm>
            <a:prstGeom prst="rect">
              <a:avLst/>
            </a:prstGeom>
          </p:spPr>
        </p:pic>
        <p:pic>
          <p:nvPicPr>
            <p:cNvPr id="45" name="Picture 4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79394" y="4854672"/>
              <a:ext cx="590551" cy="590551"/>
            </a:xfrm>
            <a:prstGeom prst="rect">
              <a:avLst/>
            </a:prstGeom>
          </p:spPr>
        </p:pic>
        <p:pic>
          <p:nvPicPr>
            <p:cNvPr id="46" name="Picture 4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1301" y="4854672"/>
              <a:ext cx="590551" cy="590551"/>
            </a:xfrm>
            <a:prstGeom prst="rect">
              <a:avLst/>
            </a:prstGeom>
          </p:spPr>
        </p:pic>
        <p:pic>
          <p:nvPicPr>
            <p:cNvPr id="47" name="Picture 4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5425" y="4854673"/>
              <a:ext cx="590551" cy="590551"/>
            </a:xfrm>
            <a:prstGeom prst="rect">
              <a:avLst/>
            </a:prstGeom>
          </p:spPr>
        </p:pic>
        <p:pic>
          <p:nvPicPr>
            <p:cNvPr id="48" name="Picture 4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93363" y="4854672"/>
              <a:ext cx="590551" cy="590551"/>
            </a:xfrm>
            <a:prstGeom prst="rect">
              <a:avLst/>
            </a:prstGeom>
          </p:spPr>
        </p:pic>
      </p:grpSp>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8156" y="6445054"/>
            <a:ext cx="444281" cy="29631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hteck 6"/>
          <p:cNvSpPr/>
          <p:nvPr userDrawn="1"/>
        </p:nvSpPr>
        <p:spPr>
          <a:xfrm>
            <a:off x="0" y="6165304"/>
            <a:ext cx="6660232"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Picture 4" descr="SmarteesLogoWeb.jpg"/>
          <p:cNvPicPr>
            <a:picLocks noChangeAspect="1"/>
          </p:cNvPicPr>
          <p:nvPr userDrawn="1"/>
        </p:nvPicPr>
        <p:blipFill>
          <a:blip r:embed="rId2" cstate="print"/>
          <a:srcRect l="5906" t="20036" b="16667"/>
          <a:stretch>
            <a:fillRect/>
          </a:stretch>
        </p:blipFill>
        <p:spPr>
          <a:xfrm>
            <a:off x="7308304" y="217760"/>
            <a:ext cx="1835696" cy="429115"/>
          </a:xfrm>
          <a:prstGeom prst="rect">
            <a:avLst/>
          </a:prstGeom>
        </p:spPr>
      </p:pic>
      <p:sp>
        <p:nvSpPr>
          <p:cNvPr id="4" name="Rectangle 3"/>
          <p:cNvSpPr/>
          <p:nvPr userDrawn="1"/>
        </p:nvSpPr>
        <p:spPr>
          <a:xfrm>
            <a:off x="107504" y="404664"/>
            <a:ext cx="3600400"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467544" y="548680"/>
            <a:ext cx="6912768" cy="432048"/>
          </a:xfrm>
          <a:prstGeom prst="rect">
            <a:avLst/>
          </a:prstGeom>
        </p:spPr>
        <p:txBody>
          <a:bodyPr/>
          <a:lstStyle>
            <a:lvl1pPr algn="l">
              <a:defRPr sz="3600" b="1">
                <a:solidFill>
                  <a:schemeClr val="accent1"/>
                </a:solidFill>
              </a:defRPr>
            </a:lvl1pPr>
          </a:lstStyle>
          <a:p>
            <a:r>
              <a:rPr lang="en-US" dirty="0"/>
              <a:t>Click to edit Master title style</a:t>
            </a:r>
            <a:endParaRPr lang="de-DE" dirty="0"/>
          </a:p>
        </p:txBody>
      </p:sp>
      <p:cxnSp>
        <p:nvCxnSpPr>
          <p:cNvPr id="6" name="Straight Connector 5"/>
          <p:cNvCxnSpPr/>
          <p:nvPr userDrawn="1"/>
        </p:nvCxnSpPr>
        <p:spPr>
          <a:xfrm flipV="1">
            <a:off x="0" y="1152144"/>
            <a:ext cx="7214616" cy="4498"/>
          </a:xfrm>
          <a:prstGeom prst="line">
            <a:avLst/>
          </a:prstGeom>
          <a:ln w="19050">
            <a:prstDash val="solid"/>
          </a:ln>
        </p:spPr>
        <p:style>
          <a:lnRef idx="1">
            <a:schemeClr val="accent2"/>
          </a:lnRef>
          <a:fillRef idx="0">
            <a:schemeClr val="accent2"/>
          </a:fillRef>
          <a:effectRef idx="0">
            <a:schemeClr val="accent2"/>
          </a:effectRef>
          <a:fontRef idx="minor">
            <a:schemeClr val="tx1"/>
          </a:fontRef>
        </p:style>
      </p:cxnSp>
      <p:sp>
        <p:nvSpPr>
          <p:cNvPr id="3" name="Content Placeholder 2"/>
          <p:cNvSpPr>
            <a:spLocks noGrp="1"/>
          </p:cNvSpPr>
          <p:nvPr>
            <p:ph idx="1" hasCustomPrompt="1"/>
          </p:nvPr>
        </p:nvSpPr>
        <p:spPr>
          <a:xfrm>
            <a:off x="478568" y="1605902"/>
            <a:ext cx="8219256" cy="4199362"/>
          </a:xfrm>
          <a:prstGeom prst="rect">
            <a:avLst/>
          </a:prstGeom>
        </p:spPr>
        <p:txBody>
          <a:bodyPr/>
          <a:lstStyle>
            <a:lvl1pPr>
              <a:buNone/>
              <a:defRPr sz="3200">
                <a:solidFill>
                  <a:schemeClr val="tx1"/>
                </a:solidFill>
              </a:defRPr>
            </a:lvl1pPr>
            <a:lvl2pPr>
              <a:buClr>
                <a:schemeClr val="accent1"/>
              </a:buClr>
              <a:buFont typeface="Arial" pitchFamily="34" charset="0"/>
              <a:buChar char="•"/>
              <a:defRPr sz="3200">
                <a:solidFill>
                  <a:schemeClr val="tx1"/>
                </a:solidFill>
              </a:defRPr>
            </a:lvl2pPr>
            <a:lvl3pPr>
              <a:buClr>
                <a:schemeClr val="bg1">
                  <a:lumMod val="50000"/>
                </a:schemeClr>
              </a:buClr>
              <a:buFont typeface="Arial" pitchFamily="34" charset="0"/>
              <a:buChar char="•"/>
              <a:defRPr sz="3200">
                <a:solidFill>
                  <a:schemeClr val="tx1"/>
                </a:solidFill>
              </a:defRPr>
            </a:lvl3pPr>
            <a:lvl4pPr>
              <a:defRPr sz="2400">
                <a:solidFill>
                  <a:schemeClr val="tx2"/>
                </a:solidFill>
              </a:defRPr>
            </a:lvl4pPr>
            <a:lvl5pPr>
              <a:defRPr sz="2400">
                <a:solidFill>
                  <a:schemeClr val="tx2"/>
                </a:solidFill>
              </a:defRPr>
            </a:lvl5pPr>
          </a:lstStyle>
          <a:p>
            <a:pPr lvl="0"/>
            <a:r>
              <a:rPr lang="en-US" dirty="0"/>
              <a:t>Click to edit Master text styles</a:t>
            </a:r>
          </a:p>
          <a:p>
            <a:pPr lvl="1"/>
            <a:r>
              <a:rPr lang="en-US" dirty="0"/>
              <a:t>Second level</a:t>
            </a:r>
          </a:p>
          <a:p>
            <a:pPr lvl="1"/>
            <a:r>
              <a:rPr lang="en-US" dirty="0" err="1"/>
              <a:t>khjkhjkhj</a:t>
            </a:r>
            <a:endParaRPr lang="en-US" dirty="0"/>
          </a:p>
          <a:p>
            <a:pPr lvl="2"/>
            <a:r>
              <a:rPr lang="en-US" dirty="0"/>
              <a:t>Third level</a:t>
            </a:r>
          </a:p>
        </p:txBody>
      </p:sp>
      <p:grpSp>
        <p:nvGrpSpPr>
          <p:cNvPr id="13" name="Group 12"/>
          <p:cNvGrpSpPr/>
          <p:nvPr userDrawn="1"/>
        </p:nvGrpSpPr>
        <p:grpSpPr>
          <a:xfrm>
            <a:off x="10054" y="6357763"/>
            <a:ext cx="6031279" cy="461665"/>
            <a:chOff x="3112721" y="6550223"/>
            <a:chExt cx="6031279" cy="461665"/>
          </a:xfrm>
        </p:grpSpPr>
        <p:pic>
          <p:nvPicPr>
            <p:cNvPr id="14" name="Immagine 2"/>
            <p:cNvPicPr>
              <a:picLocks noChangeAspect="1" noChangeArrowheads="1"/>
            </p:cNvPicPr>
            <p:nvPr userDrawn="1"/>
          </p:nvPicPr>
          <p:blipFill>
            <a:blip r:embed="rId3" cstate="print"/>
            <a:srcRect/>
            <a:stretch>
              <a:fillRect/>
            </a:stretch>
          </p:blipFill>
          <p:spPr bwMode="auto">
            <a:xfrm>
              <a:off x="3112721" y="6622898"/>
              <a:ext cx="468514" cy="316313"/>
            </a:xfrm>
            <a:prstGeom prst="rect">
              <a:avLst/>
            </a:prstGeom>
            <a:noFill/>
            <a:ln w="9525">
              <a:noFill/>
              <a:miter lim="800000"/>
              <a:headEnd/>
              <a:tailEnd/>
            </a:ln>
          </p:spPr>
        </p:pic>
        <p:sp>
          <p:nvSpPr>
            <p:cNvPr id="15" name="TextBox 17"/>
            <p:cNvSpPr txBox="1"/>
            <p:nvPr userDrawn="1"/>
          </p:nvSpPr>
          <p:spPr>
            <a:xfrm>
              <a:off x="3562872" y="6550223"/>
              <a:ext cx="5581128" cy="461665"/>
            </a:xfrm>
            <a:prstGeom prst="rect">
              <a:avLst/>
            </a:prstGeom>
            <a:noFill/>
          </p:spPr>
          <p:txBody>
            <a:bodyPr wrap="square" rtlCol="0">
              <a:spAutoFit/>
            </a:bodyPr>
            <a:lstStyle/>
            <a:p>
              <a:r>
                <a:rPr lang="en-GB" sz="800" kern="1200" dirty="0">
                  <a:solidFill>
                    <a:schemeClr val="tx1"/>
                  </a:solidFill>
                  <a:latin typeface="+mn-lt"/>
                  <a:ea typeface="+mn-ea"/>
                  <a:cs typeface="+mn-cs"/>
                </a:rPr>
                <a:t>This project has received funding from the European Union’s Horizon 2020 research and innovation programme under grant agreement No 763912. The sole responsibility for the content of this document lies with the authors. It does not necessarily represent the opinion of the European Union.</a:t>
              </a:r>
              <a:endParaRPr lang="de-DE" sz="800" kern="1200" dirty="0">
                <a:solidFill>
                  <a:schemeClr val="tx1"/>
                </a:solidFill>
                <a:latin typeface="+mn-lt"/>
                <a:ea typeface="+mn-ea"/>
                <a:cs typeface="+mn-cs"/>
              </a:endParaRPr>
            </a:p>
          </p:txBody>
        </p:sp>
      </p:gr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156" y="6445054"/>
            <a:ext cx="444281" cy="29631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p:cNvSpPr/>
          <p:nvPr userDrawn="1"/>
        </p:nvSpPr>
        <p:spPr>
          <a:xfrm>
            <a:off x="107504" y="404664"/>
            <a:ext cx="3600400"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Picture 8" descr="SmarteesLogoWeb.jpg"/>
          <p:cNvPicPr>
            <a:picLocks noChangeAspect="1"/>
          </p:cNvPicPr>
          <p:nvPr userDrawn="1"/>
        </p:nvPicPr>
        <p:blipFill>
          <a:blip r:embed="rId2" cstate="print"/>
          <a:srcRect l="5906" t="20036" b="16667"/>
          <a:stretch>
            <a:fillRect/>
          </a:stretch>
        </p:blipFill>
        <p:spPr>
          <a:xfrm>
            <a:off x="6804248" y="217760"/>
            <a:ext cx="2339752" cy="546944"/>
          </a:xfrm>
          <a:prstGeom prst="rect">
            <a:avLst/>
          </a:prstGeom>
        </p:spPr>
      </p:pic>
      <p:sp>
        <p:nvSpPr>
          <p:cNvPr id="13" name="Rechteck 12"/>
          <p:cNvSpPr/>
          <p:nvPr userDrawn="1"/>
        </p:nvSpPr>
        <p:spPr>
          <a:xfrm>
            <a:off x="0" y="6165304"/>
            <a:ext cx="6660232"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 Placeholder 4"/>
          <p:cNvSpPr>
            <a:spLocks noGrp="1"/>
          </p:cNvSpPr>
          <p:nvPr userDrawn="1">
            <p:ph type="body" sz="half" idx="2"/>
          </p:nvPr>
        </p:nvSpPr>
        <p:spPr>
          <a:xfrm>
            <a:off x="899592" y="5366954"/>
            <a:ext cx="5486400" cy="288032"/>
          </a:xfrm>
          <a:prstGeom prst="rect">
            <a:avLst/>
          </a:prstGeom>
        </p:spPr>
        <p:txBody>
          <a:bodyPr/>
          <a:lstStyle>
            <a:lvl1pPr>
              <a:buFontTx/>
              <a:buNone/>
              <a:defRPr sz="2000" b="1">
                <a:solidFill>
                  <a:schemeClr val="accent1"/>
                </a:solidFill>
              </a:defRPr>
            </a:lvl1pPr>
          </a:lstStyle>
          <a:p>
            <a:endParaRPr lang="en-IE" dirty="0"/>
          </a:p>
        </p:txBody>
      </p:sp>
      <p:sp>
        <p:nvSpPr>
          <p:cNvPr id="11" name="Text Placeholder 4"/>
          <p:cNvSpPr>
            <a:spLocks noGrp="1"/>
          </p:cNvSpPr>
          <p:nvPr userDrawn="1">
            <p:ph type="body" sz="half" idx="11"/>
          </p:nvPr>
        </p:nvSpPr>
        <p:spPr>
          <a:xfrm>
            <a:off x="899592" y="5799002"/>
            <a:ext cx="5486400" cy="288032"/>
          </a:xfrm>
          <a:prstGeom prst="rect">
            <a:avLst/>
          </a:prstGeom>
        </p:spPr>
        <p:txBody>
          <a:bodyPr/>
          <a:lstStyle>
            <a:lvl1pPr>
              <a:buFontTx/>
              <a:buNone/>
              <a:defRPr sz="1800"/>
            </a:lvl1pPr>
          </a:lstStyle>
          <a:p>
            <a:endParaRPr lang="en-IE" dirty="0"/>
          </a:p>
        </p:txBody>
      </p:sp>
      <p:sp>
        <p:nvSpPr>
          <p:cNvPr id="8" name="Picture Placeholder 7"/>
          <p:cNvSpPr>
            <a:spLocks noGrp="1"/>
          </p:cNvSpPr>
          <p:nvPr>
            <p:ph type="pic" sz="quarter" idx="10"/>
          </p:nvPr>
        </p:nvSpPr>
        <p:spPr>
          <a:xfrm>
            <a:off x="899592" y="908720"/>
            <a:ext cx="7200800" cy="4314218"/>
          </a:xfrm>
          <a:prstGeom prst="rect">
            <a:avLst/>
          </a:prstGeom>
        </p:spPr>
        <p:txBody>
          <a:bodyPr/>
          <a:lstStyle>
            <a:lvl1pPr>
              <a:buFontTx/>
              <a:buNone/>
              <a:defRPr/>
            </a:lvl1pPr>
          </a:lstStyle>
          <a:p>
            <a:endParaRPr lang="de-DE" dirty="0"/>
          </a:p>
        </p:txBody>
      </p:sp>
      <p:grpSp>
        <p:nvGrpSpPr>
          <p:cNvPr id="16" name="Group 15"/>
          <p:cNvGrpSpPr/>
          <p:nvPr userDrawn="1"/>
        </p:nvGrpSpPr>
        <p:grpSpPr>
          <a:xfrm>
            <a:off x="10054" y="6357763"/>
            <a:ext cx="6031279" cy="461665"/>
            <a:chOff x="3112721" y="6550223"/>
            <a:chExt cx="6031279" cy="461665"/>
          </a:xfrm>
        </p:grpSpPr>
        <p:pic>
          <p:nvPicPr>
            <p:cNvPr id="17" name="Immagine 2"/>
            <p:cNvPicPr>
              <a:picLocks noChangeAspect="1" noChangeArrowheads="1"/>
            </p:cNvPicPr>
            <p:nvPr userDrawn="1"/>
          </p:nvPicPr>
          <p:blipFill>
            <a:blip r:embed="rId3" cstate="print"/>
            <a:srcRect/>
            <a:stretch>
              <a:fillRect/>
            </a:stretch>
          </p:blipFill>
          <p:spPr bwMode="auto">
            <a:xfrm>
              <a:off x="3112721" y="6622898"/>
              <a:ext cx="468514" cy="316313"/>
            </a:xfrm>
            <a:prstGeom prst="rect">
              <a:avLst/>
            </a:prstGeom>
            <a:noFill/>
            <a:ln w="9525">
              <a:noFill/>
              <a:miter lim="800000"/>
              <a:headEnd/>
              <a:tailEnd/>
            </a:ln>
          </p:spPr>
        </p:pic>
        <p:sp>
          <p:nvSpPr>
            <p:cNvPr id="18" name="TextBox 17"/>
            <p:cNvSpPr txBox="1"/>
            <p:nvPr userDrawn="1"/>
          </p:nvSpPr>
          <p:spPr>
            <a:xfrm>
              <a:off x="3562872" y="6550223"/>
              <a:ext cx="5581128" cy="461665"/>
            </a:xfrm>
            <a:prstGeom prst="rect">
              <a:avLst/>
            </a:prstGeom>
            <a:noFill/>
          </p:spPr>
          <p:txBody>
            <a:bodyPr wrap="square" rtlCol="0">
              <a:spAutoFit/>
            </a:bodyPr>
            <a:lstStyle/>
            <a:p>
              <a:r>
                <a:rPr lang="en-GB" sz="800" kern="1200" dirty="0">
                  <a:solidFill>
                    <a:schemeClr val="tx1"/>
                  </a:solidFill>
                  <a:latin typeface="+mn-lt"/>
                  <a:ea typeface="+mn-ea"/>
                  <a:cs typeface="+mn-cs"/>
                </a:rPr>
                <a:t>This project has received funding from the European Union’s Horizon 2020 research and innovation programme under grant agreement No 763912. The sole responsibility for the content of this document lies with the authors. It does not necessarily represent the opinion of the European Union.</a:t>
              </a:r>
              <a:endParaRPr lang="de-DE" sz="800" kern="1200" dirty="0">
                <a:solidFill>
                  <a:schemeClr val="tx1"/>
                </a:solidFill>
                <a:latin typeface="+mn-lt"/>
                <a:ea typeface="+mn-ea"/>
                <a:cs typeface="+mn-cs"/>
              </a:endParaRPr>
            </a:p>
          </p:txBody>
        </p:sp>
      </p:gr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156" y="6445054"/>
            <a:ext cx="444281" cy="29631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hteck 1"/>
          <p:cNvSpPr/>
          <p:nvPr userDrawn="1"/>
        </p:nvSpPr>
        <p:spPr>
          <a:xfrm>
            <a:off x="0" y="6165304"/>
            <a:ext cx="6660232"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2" name="Group 11"/>
          <p:cNvGrpSpPr/>
          <p:nvPr userDrawn="1"/>
        </p:nvGrpSpPr>
        <p:grpSpPr>
          <a:xfrm>
            <a:off x="10054" y="6357763"/>
            <a:ext cx="6031279" cy="461665"/>
            <a:chOff x="3112721" y="6550223"/>
            <a:chExt cx="6031279" cy="461665"/>
          </a:xfrm>
        </p:grpSpPr>
        <p:pic>
          <p:nvPicPr>
            <p:cNvPr id="13" name="Immagine 2"/>
            <p:cNvPicPr>
              <a:picLocks noChangeAspect="1" noChangeArrowheads="1"/>
            </p:cNvPicPr>
            <p:nvPr userDrawn="1"/>
          </p:nvPicPr>
          <p:blipFill>
            <a:blip r:embed="rId2" cstate="print"/>
            <a:srcRect/>
            <a:stretch>
              <a:fillRect/>
            </a:stretch>
          </p:blipFill>
          <p:spPr bwMode="auto">
            <a:xfrm>
              <a:off x="3112721" y="6622898"/>
              <a:ext cx="468514" cy="316313"/>
            </a:xfrm>
            <a:prstGeom prst="rect">
              <a:avLst/>
            </a:prstGeom>
            <a:noFill/>
            <a:ln w="9525">
              <a:noFill/>
              <a:miter lim="800000"/>
              <a:headEnd/>
              <a:tailEnd/>
            </a:ln>
          </p:spPr>
        </p:pic>
        <p:sp>
          <p:nvSpPr>
            <p:cNvPr id="14" name="TextBox 17"/>
            <p:cNvSpPr txBox="1"/>
            <p:nvPr userDrawn="1"/>
          </p:nvSpPr>
          <p:spPr>
            <a:xfrm>
              <a:off x="3562872" y="6550223"/>
              <a:ext cx="5581128" cy="461665"/>
            </a:xfrm>
            <a:prstGeom prst="rect">
              <a:avLst/>
            </a:prstGeom>
            <a:noFill/>
          </p:spPr>
          <p:txBody>
            <a:bodyPr wrap="square" rtlCol="0">
              <a:spAutoFit/>
            </a:bodyPr>
            <a:lstStyle/>
            <a:p>
              <a:r>
                <a:rPr lang="en-GB" sz="800" kern="1200" dirty="0">
                  <a:solidFill>
                    <a:schemeClr val="tx1"/>
                  </a:solidFill>
                  <a:latin typeface="+mn-lt"/>
                  <a:ea typeface="+mn-ea"/>
                  <a:cs typeface="+mn-cs"/>
                </a:rPr>
                <a:t>This project has received funding from the European Union’s Horizon 2020 research and innovation programme under grant agreement No 763912. The sole responsibility for the content of this document lies with the authors. It does not necessarily represent the opinion of the European Union.</a:t>
              </a:r>
              <a:endParaRPr lang="de-DE" sz="800" kern="1200" dirty="0">
                <a:solidFill>
                  <a:schemeClr val="tx1"/>
                </a:solidFill>
                <a:latin typeface="+mn-lt"/>
                <a:ea typeface="+mn-ea"/>
                <a:cs typeface="+mn-cs"/>
              </a:endParaRPr>
            </a:p>
          </p:txBody>
        </p:sp>
      </p:gr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156" y="6445054"/>
            <a:ext cx="444281" cy="29631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hteck 1"/>
          <p:cNvSpPr/>
          <p:nvPr userDrawn="1"/>
        </p:nvSpPr>
        <p:spPr>
          <a:xfrm>
            <a:off x="0" y="6165304"/>
            <a:ext cx="6660232"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2" name="Group 11"/>
          <p:cNvGrpSpPr/>
          <p:nvPr userDrawn="1"/>
        </p:nvGrpSpPr>
        <p:grpSpPr>
          <a:xfrm>
            <a:off x="10054" y="6357763"/>
            <a:ext cx="6031279" cy="461665"/>
            <a:chOff x="3112721" y="6550223"/>
            <a:chExt cx="6031279" cy="461665"/>
          </a:xfrm>
        </p:grpSpPr>
        <p:pic>
          <p:nvPicPr>
            <p:cNvPr id="13" name="Immagine 2"/>
            <p:cNvPicPr>
              <a:picLocks noChangeAspect="1" noChangeArrowheads="1"/>
            </p:cNvPicPr>
            <p:nvPr userDrawn="1"/>
          </p:nvPicPr>
          <p:blipFill>
            <a:blip r:embed="rId2" cstate="print"/>
            <a:srcRect/>
            <a:stretch>
              <a:fillRect/>
            </a:stretch>
          </p:blipFill>
          <p:spPr bwMode="auto">
            <a:xfrm>
              <a:off x="3112721" y="6622898"/>
              <a:ext cx="468514" cy="316313"/>
            </a:xfrm>
            <a:prstGeom prst="rect">
              <a:avLst/>
            </a:prstGeom>
            <a:noFill/>
            <a:ln w="9525">
              <a:noFill/>
              <a:miter lim="800000"/>
              <a:headEnd/>
              <a:tailEnd/>
            </a:ln>
          </p:spPr>
        </p:pic>
        <p:sp>
          <p:nvSpPr>
            <p:cNvPr id="14" name="TextBox 17"/>
            <p:cNvSpPr txBox="1"/>
            <p:nvPr userDrawn="1"/>
          </p:nvSpPr>
          <p:spPr>
            <a:xfrm>
              <a:off x="3562872" y="6550223"/>
              <a:ext cx="5581128" cy="461665"/>
            </a:xfrm>
            <a:prstGeom prst="rect">
              <a:avLst/>
            </a:prstGeom>
            <a:noFill/>
          </p:spPr>
          <p:txBody>
            <a:bodyPr wrap="square" rtlCol="0">
              <a:spAutoFit/>
            </a:bodyPr>
            <a:lstStyle/>
            <a:p>
              <a:r>
                <a:rPr lang="en-GB" sz="800" kern="1200" dirty="0">
                  <a:solidFill>
                    <a:schemeClr val="tx1"/>
                  </a:solidFill>
                  <a:latin typeface="+mn-lt"/>
                  <a:ea typeface="+mn-ea"/>
                  <a:cs typeface="+mn-cs"/>
                </a:rPr>
                <a:t>This project has received funding from the European Union’s Horizon 2020 research and innovation programme under grant agreement No 763912. The sole responsibility for the content of this document lies with the authors. It does not necessarily represent the opinion of the European Union.</a:t>
              </a:r>
              <a:endParaRPr lang="de-DE" sz="800" kern="1200" dirty="0">
                <a:solidFill>
                  <a:schemeClr val="tx1"/>
                </a:solidFill>
                <a:latin typeface="+mn-lt"/>
                <a:ea typeface="+mn-ea"/>
                <a:cs typeface="+mn-cs"/>
              </a:endParaRPr>
            </a:p>
          </p:txBody>
        </p:sp>
      </p:gr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156" y="6445054"/>
            <a:ext cx="444281" cy="296313"/>
          </a:xfrm>
          <a:prstGeom prst="rect">
            <a:avLst/>
          </a:prstGeom>
        </p:spPr>
      </p:pic>
    </p:spTree>
    <p:extLst>
      <p:ext uri="{BB962C8B-B14F-4D97-AF65-F5344CB8AC3E}">
        <p14:creationId xmlns:p14="http://schemas.microsoft.com/office/powerpoint/2010/main" val="36212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969DB3-05B4-4387-961C-0FFD641D88A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638C044-E9D4-42EC-A300-B639060D1303}"/>
              </a:ext>
            </a:extLst>
          </p:cNvPr>
          <p:cNvSpPr>
            <a:spLocks noGrp="1"/>
          </p:cNvSpPr>
          <p:nvPr>
            <p:ph type="dt" sz="half" idx="10"/>
          </p:nvPr>
        </p:nvSpPr>
        <p:spPr/>
        <p:txBody>
          <a:bodyPr/>
          <a:lstStyle/>
          <a:p>
            <a:fld id="{6EA5AF92-3572-4026-8E0C-79E41D27A5E5}" type="datetimeFigureOut">
              <a:rPr lang="nl-NL" smtClean="0"/>
              <a:t>13-9-2021</a:t>
            </a:fld>
            <a:endParaRPr lang="nl-NL"/>
          </a:p>
        </p:txBody>
      </p:sp>
      <p:sp>
        <p:nvSpPr>
          <p:cNvPr id="4" name="Tijdelijke aanduiding voor voettekst 3">
            <a:extLst>
              <a:ext uri="{FF2B5EF4-FFF2-40B4-BE49-F238E27FC236}">
                <a16:creationId xmlns:a16="http://schemas.microsoft.com/office/drawing/2014/main" id="{0EAFE591-C390-4FCA-A0C1-AD3AE09E553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656FAE2-A442-4FB6-BA1E-E0887A34EEB7}"/>
              </a:ext>
            </a:extLst>
          </p:cNvPr>
          <p:cNvSpPr>
            <a:spLocks noGrp="1"/>
          </p:cNvSpPr>
          <p:nvPr>
            <p:ph type="sldNum" sz="quarter" idx="12"/>
          </p:nvPr>
        </p:nvSpPr>
        <p:spPr/>
        <p:txBody>
          <a:bodyPr/>
          <a:lstStyle/>
          <a:p>
            <a:fld id="{06C8F671-B23E-4FC7-A5DF-F1AA0374E89F}" type="slidenum">
              <a:rPr lang="nl-NL" smtClean="0"/>
              <a:t>‹#›</a:t>
            </a:fld>
            <a:endParaRPr lang="nl-NL"/>
          </a:p>
        </p:txBody>
      </p:sp>
    </p:spTree>
    <p:extLst>
      <p:ext uri="{BB962C8B-B14F-4D97-AF65-F5344CB8AC3E}">
        <p14:creationId xmlns:p14="http://schemas.microsoft.com/office/powerpoint/2010/main" val="3541928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rot klein.png"/>
          <p:cNvPicPr>
            <a:picLocks noChangeAspect="1"/>
          </p:cNvPicPr>
          <p:nvPr userDrawn="1"/>
        </p:nvPicPr>
        <p:blipFill>
          <a:blip r:embed="rId9" cstate="print"/>
          <a:srcRect r="2801" b="50000"/>
          <a:stretch>
            <a:fillRect/>
          </a:stretch>
        </p:blipFill>
        <p:spPr>
          <a:xfrm>
            <a:off x="6668437" y="6201156"/>
            <a:ext cx="2482425" cy="656844"/>
          </a:xfrm>
          <a:prstGeom prst="rect">
            <a:avLst/>
          </a:prstGeom>
        </p:spPr>
      </p:pic>
      <p:sp>
        <p:nvSpPr>
          <p:cNvPr id="10" name="TextBox 9"/>
          <p:cNvSpPr txBox="1"/>
          <p:nvPr userDrawn="1"/>
        </p:nvSpPr>
        <p:spPr>
          <a:xfrm>
            <a:off x="974591" y="6188124"/>
            <a:ext cx="5693846" cy="646331"/>
          </a:xfrm>
          <a:prstGeom prst="rect">
            <a:avLst/>
          </a:prstGeom>
          <a:noFill/>
        </p:spPr>
        <p:txBody>
          <a:bodyPr wrap="square" rtlCol="0">
            <a:spAutoFit/>
          </a:bodyPr>
          <a:lstStyle/>
          <a:p>
            <a:r>
              <a:rPr lang="en-GB" sz="900" kern="1200" dirty="0">
                <a:solidFill>
                  <a:schemeClr val="tx1"/>
                </a:solidFill>
                <a:latin typeface="+mn-lt"/>
                <a:ea typeface="+mn-ea"/>
                <a:cs typeface="+mn-cs"/>
              </a:rPr>
              <a:t>This project has received funding from the European Union’s Horizon 2020 research and innovation programme under grant agreement No 763912. </a:t>
            </a:r>
            <a:br>
              <a:rPr lang="en-GB" sz="900" kern="1200" dirty="0">
                <a:solidFill>
                  <a:schemeClr val="tx1"/>
                </a:solidFill>
                <a:latin typeface="+mn-lt"/>
                <a:ea typeface="+mn-ea"/>
                <a:cs typeface="+mn-cs"/>
              </a:rPr>
            </a:br>
            <a:r>
              <a:rPr lang="en-GB" sz="900" kern="1200" dirty="0">
                <a:solidFill>
                  <a:schemeClr val="tx1"/>
                </a:solidFill>
                <a:latin typeface="+mn-lt"/>
                <a:ea typeface="+mn-ea"/>
                <a:cs typeface="+mn-cs"/>
              </a:rPr>
              <a:t>The sole responsibility for the content of this document lies with the authors. It does not necessarily represent the opinion of the European Union.</a:t>
            </a:r>
            <a:endParaRPr lang="de-DE" sz="900" kern="1200" dirty="0">
              <a:solidFill>
                <a:schemeClr val="tx1"/>
              </a:solidFill>
              <a:latin typeface="+mn-lt"/>
              <a:ea typeface="+mn-ea"/>
              <a:cs typeface="+mn-cs"/>
            </a:endParaRPr>
          </a:p>
        </p:txBody>
      </p:sp>
      <p:pic>
        <p:nvPicPr>
          <p:cNvPr id="9" name="Picture 8" descr="SmarteesLogoWeb.jpg"/>
          <p:cNvPicPr>
            <a:picLocks noChangeAspect="1"/>
          </p:cNvPicPr>
          <p:nvPr userDrawn="1"/>
        </p:nvPicPr>
        <p:blipFill>
          <a:blip r:embed="rId10" cstate="print"/>
          <a:srcRect l="5096" t="17647" b="17647"/>
          <a:stretch>
            <a:fillRect/>
          </a:stretch>
        </p:blipFill>
        <p:spPr>
          <a:xfrm>
            <a:off x="251520" y="548680"/>
            <a:ext cx="3343182" cy="792088"/>
          </a:xfrm>
          <a:prstGeom prst="rect">
            <a:avLst/>
          </a:prstGeom>
        </p:spPr>
      </p:pic>
      <p:sp>
        <p:nvSpPr>
          <p:cNvPr id="11" name="Rectangle 10"/>
          <p:cNvSpPr>
            <a:spLocks noChangeArrowheads="1"/>
          </p:cNvSpPr>
          <p:nvPr userDrawn="1"/>
        </p:nvSpPr>
        <p:spPr bwMode="auto">
          <a:xfrm>
            <a:off x="7027134" y="6525344"/>
            <a:ext cx="2123728" cy="152400"/>
          </a:xfrm>
          <a:prstGeom prst="rect">
            <a:avLst/>
          </a:prstGeom>
          <a:noFill/>
          <a:ln w="9525">
            <a:noFill/>
            <a:miter lim="800000"/>
            <a:headEnd/>
            <a:tailEnd/>
          </a:ln>
          <a:effectLst/>
        </p:spPr>
        <p:txBody>
          <a:bodyPr wrap="none" anchor="ctr"/>
          <a:lstStyle/>
          <a:p>
            <a:pPr algn="ctr">
              <a:defRPr/>
            </a:pPr>
            <a:r>
              <a:rPr lang="en-US" sz="1000" b="1" dirty="0">
                <a:solidFill>
                  <a:schemeClr val="bg1"/>
                </a:solidFill>
                <a:latin typeface="Arial" charset="0"/>
              </a:rPr>
              <a:t>www.local-social-innovation.eu</a:t>
            </a:r>
          </a:p>
        </p:txBody>
      </p:sp>
      <p:pic>
        <p:nvPicPr>
          <p:cNvPr id="18" name="Picture 17" descr="rot lang.png"/>
          <p:cNvPicPr>
            <a:picLocks noChangeAspect="1"/>
          </p:cNvPicPr>
          <p:nvPr userDrawn="1"/>
        </p:nvPicPr>
        <p:blipFill>
          <a:blip r:embed="rId11" cstate="print"/>
          <a:srcRect l="2436" t="77949" r="20580" b="2029"/>
          <a:stretch>
            <a:fillRect/>
          </a:stretch>
        </p:blipFill>
        <p:spPr>
          <a:xfrm>
            <a:off x="0" y="0"/>
            <a:ext cx="9144000" cy="260648"/>
          </a:xfrm>
          <a:prstGeom prst="rect">
            <a:avLst/>
          </a:prstGeom>
        </p:spPr>
      </p:pic>
      <p:pic>
        <p:nvPicPr>
          <p:cNvPr id="8" name="Picture 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0877" y="6225960"/>
            <a:ext cx="930008" cy="62026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7" r:id="rId4"/>
    <p:sldLayoutId id="2147483655" r:id="rId5"/>
    <p:sldLayoutId id="2147483658" r:id="rId6"/>
    <p:sldLayoutId id="2147483659"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528" y="1345397"/>
            <a:ext cx="8820472" cy="4308872"/>
          </a:xfrm>
          <a:prstGeom prst="homePlate">
            <a:avLst>
              <a:gd name="adj" fmla="val 19418"/>
            </a:avLst>
          </a:prstGeom>
          <a:noFill/>
          <a:ln>
            <a:noFill/>
          </a:ln>
        </p:spPr>
        <p:txBody>
          <a:bodyPr wrap="square" rtlCol="0">
            <a:spAutoFit/>
          </a:bodyPr>
          <a:lstStyle/>
          <a:p>
            <a:pPr marL="180975"/>
            <a:endParaRPr lang="en-US" sz="800" dirty="0">
              <a:solidFill>
                <a:schemeClr val="accent1"/>
              </a:solidFill>
            </a:endParaRPr>
          </a:p>
          <a:p>
            <a:pPr marL="180975"/>
            <a:r>
              <a:rPr lang="en-US" sz="3000" dirty="0">
                <a:solidFill>
                  <a:schemeClr val="accent1"/>
                </a:solidFill>
              </a:rPr>
              <a:t>Holistic mobility planning in Groningen</a:t>
            </a:r>
          </a:p>
          <a:p>
            <a:pPr marL="180975"/>
            <a:endParaRPr lang="en-US" sz="3000" dirty="0">
              <a:solidFill>
                <a:schemeClr val="accent1"/>
              </a:solidFill>
            </a:endParaRPr>
          </a:p>
          <a:p>
            <a:pPr marL="180975"/>
            <a:endParaRPr lang="en-IE" sz="1600" dirty="0">
              <a:solidFill>
                <a:schemeClr val="accent1"/>
              </a:solidFill>
            </a:endParaRPr>
          </a:p>
          <a:p>
            <a:pPr marL="180975"/>
            <a:endParaRPr lang="en-IE" sz="1600" dirty="0">
              <a:solidFill>
                <a:schemeClr val="accent1"/>
              </a:solidFill>
            </a:endParaRPr>
          </a:p>
          <a:p>
            <a:pPr marL="180975"/>
            <a:endParaRPr lang="en-IE" sz="1600" dirty="0">
              <a:solidFill>
                <a:schemeClr val="accent1"/>
              </a:solidFill>
            </a:endParaRPr>
          </a:p>
          <a:p>
            <a:pPr marL="180975"/>
            <a:endParaRPr lang="en-IE" sz="1600" dirty="0">
              <a:solidFill>
                <a:schemeClr val="accent1"/>
              </a:solidFill>
            </a:endParaRPr>
          </a:p>
          <a:p>
            <a:pPr marL="180975"/>
            <a:endParaRPr lang="en-IE" sz="1600" dirty="0">
              <a:solidFill>
                <a:schemeClr val="accent1"/>
              </a:solidFill>
            </a:endParaRPr>
          </a:p>
          <a:p>
            <a:pPr marL="180975"/>
            <a:endParaRPr lang="en-IE" sz="1600" dirty="0">
              <a:solidFill>
                <a:schemeClr val="accent1"/>
              </a:solidFill>
            </a:endParaRPr>
          </a:p>
          <a:p>
            <a:pPr marL="180975"/>
            <a:endParaRPr lang="en-IE" sz="1600" dirty="0">
              <a:solidFill>
                <a:schemeClr val="accent1"/>
              </a:solidFill>
            </a:endParaRPr>
          </a:p>
          <a:p>
            <a:pPr marL="180975"/>
            <a:endParaRPr lang="en-IE" sz="1600" dirty="0">
              <a:solidFill>
                <a:schemeClr val="accent1"/>
              </a:solidFill>
            </a:endParaRPr>
          </a:p>
          <a:p>
            <a:pPr marL="180975"/>
            <a:endParaRPr lang="en-IE" sz="1600" dirty="0">
              <a:solidFill>
                <a:schemeClr val="accent1"/>
              </a:solidFill>
            </a:endParaRPr>
          </a:p>
          <a:p>
            <a:pPr marL="180975"/>
            <a:endParaRPr lang="en-IE" dirty="0">
              <a:solidFill>
                <a:schemeClr val="accent1"/>
              </a:solidFill>
            </a:endParaRPr>
          </a:p>
          <a:p>
            <a:pPr marL="180975"/>
            <a:endParaRPr lang="en-IE" sz="800" dirty="0">
              <a:solidFill>
                <a:schemeClr val="accent1"/>
              </a:solidFill>
            </a:endParaRPr>
          </a:p>
          <a:p>
            <a:pPr marL="180975"/>
            <a:r>
              <a:rPr lang="en-IE" dirty="0">
                <a:solidFill>
                  <a:schemeClr val="accent1"/>
                </a:solidFill>
              </a:rPr>
              <a:t>Terry Albronda</a:t>
            </a:r>
          </a:p>
          <a:p>
            <a:pPr marL="180975"/>
            <a:r>
              <a:rPr lang="en-IE" dirty="0">
                <a:solidFill>
                  <a:schemeClr val="accent1"/>
                </a:solidFill>
              </a:rPr>
              <a:t>City of Groningen, 14.09.2021</a:t>
            </a:r>
          </a:p>
        </p:txBody>
      </p:sp>
      <p:pic>
        <p:nvPicPr>
          <p:cNvPr id="7" name="Picture 6"/>
          <p:cNvPicPr>
            <a:picLocks noChangeAspect="1"/>
          </p:cNvPicPr>
          <p:nvPr/>
        </p:nvPicPr>
        <p:blipFill rotWithShape="1">
          <a:blip r:embed="rId3"/>
          <a:srcRect l="15788" t="13456" r="15790" b="11160"/>
          <a:stretch/>
        </p:blipFill>
        <p:spPr>
          <a:xfrm>
            <a:off x="7972629" y="4839547"/>
            <a:ext cx="1008112" cy="1008111"/>
          </a:xfrm>
          <a:prstGeom prst="rect">
            <a:avLst/>
          </a:prstGeom>
        </p:spPr>
      </p:pic>
      <p:pic>
        <p:nvPicPr>
          <p:cNvPr id="2" name="Afbeelding 1">
            <a:extLst>
              <a:ext uri="{FF2B5EF4-FFF2-40B4-BE49-F238E27FC236}">
                <a16:creationId xmlns:a16="http://schemas.microsoft.com/office/drawing/2014/main" id="{69504017-B7F2-43E7-A501-411E1768BF92}"/>
              </a:ext>
            </a:extLst>
          </p:cNvPr>
          <p:cNvPicPr>
            <a:picLocks noChangeAspect="1"/>
          </p:cNvPicPr>
          <p:nvPr/>
        </p:nvPicPr>
        <p:blipFill>
          <a:blip r:embed="rId4"/>
          <a:stretch>
            <a:fillRect/>
          </a:stretch>
        </p:blipFill>
        <p:spPr>
          <a:xfrm>
            <a:off x="611560" y="2101302"/>
            <a:ext cx="6876256" cy="279706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5">
            <a:extLst>
              <a:ext uri="{FF2B5EF4-FFF2-40B4-BE49-F238E27FC236}">
                <a16:creationId xmlns:a16="http://schemas.microsoft.com/office/drawing/2014/main" id="{CF520A67-95E7-45D9-9E21-0267EA59E7A0}"/>
              </a:ext>
            </a:extLst>
          </p:cNvPr>
          <p:cNvSpPr txBox="1"/>
          <p:nvPr/>
        </p:nvSpPr>
        <p:spPr>
          <a:xfrm>
            <a:off x="4248307" y="399678"/>
            <a:ext cx="4716016" cy="1138773"/>
          </a:xfrm>
          <a:prstGeom prst="homePlate">
            <a:avLst>
              <a:gd name="adj" fmla="val 19418"/>
            </a:avLst>
          </a:prstGeom>
          <a:noFill/>
          <a:ln>
            <a:noFill/>
          </a:ln>
        </p:spPr>
        <p:txBody>
          <a:bodyPr wrap="square" rtlCol="0">
            <a:spAutoFit/>
          </a:bodyPr>
          <a:lstStyle/>
          <a:p>
            <a:pPr marL="180975"/>
            <a:endParaRPr lang="en-US" sz="800" dirty="0">
              <a:solidFill>
                <a:schemeClr val="accent1"/>
              </a:solidFill>
            </a:endParaRPr>
          </a:p>
          <a:p>
            <a:pPr marL="180975"/>
            <a:r>
              <a:rPr lang="en-US" sz="3000" dirty="0">
                <a:solidFill>
                  <a:schemeClr val="accent1"/>
                </a:solidFill>
              </a:rPr>
              <a:t>The </a:t>
            </a:r>
            <a:r>
              <a:rPr lang="en-US" sz="3000" dirty="0" err="1">
                <a:solidFill>
                  <a:schemeClr val="accent1"/>
                </a:solidFill>
              </a:rPr>
              <a:t>Groninger</a:t>
            </a:r>
            <a:endParaRPr lang="en-US" sz="3000" dirty="0">
              <a:solidFill>
                <a:schemeClr val="accent1"/>
              </a:solidFill>
            </a:endParaRPr>
          </a:p>
          <a:p>
            <a:pPr marL="180975"/>
            <a:r>
              <a:rPr lang="en-US" sz="3000" dirty="0">
                <a:solidFill>
                  <a:schemeClr val="accent1"/>
                </a:solidFill>
              </a:rPr>
              <a:t>Participation Workbook</a:t>
            </a:r>
            <a:endParaRPr lang="en-IE" dirty="0">
              <a:solidFill>
                <a:schemeClr val="accent1"/>
              </a:solidFill>
            </a:endParaRPr>
          </a:p>
        </p:txBody>
      </p:sp>
      <p:grpSp>
        <p:nvGrpSpPr>
          <p:cNvPr id="2" name="Groep 1">
            <a:extLst>
              <a:ext uri="{FF2B5EF4-FFF2-40B4-BE49-F238E27FC236}">
                <a16:creationId xmlns:a16="http://schemas.microsoft.com/office/drawing/2014/main" id="{54CB5897-2005-472C-A526-2F8497CA3653}"/>
              </a:ext>
            </a:extLst>
          </p:cNvPr>
          <p:cNvGrpSpPr/>
          <p:nvPr/>
        </p:nvGrpSpPr>
        <p:grpSpPr>
          <a:xfrm>
            <a:off x="2267744" y="2780928"/>
            <a:ext cx="7685199" cy="3338816"/>
            <a:chOff x="432800" y="1815966"/>
            <a:chExt cx="9529817" cy="4303778"/>
          </a:xfrm>
        </p:grpSpPr>
        <p:pic>
          <p:nvPicPr>
            <p:cNvPr id="4" name="Afbeelding 3">
              <a:extLst>
                <a:ext uri="{FF2B5EF4-FFF2-40B4-BE49-F238E27FC236}">
                  <a16:creationId xmlns:a16="http://schemas.microsoft.com/office/drawing/2014/main" id="{092918F4-34F4-4E58-ABD9-F7DC1A67ADFA}"/>
                </a:ext>
              </a:extLst>
            </p:cNvPr>
            <p:cNvPicPr>
              <a:picLocks noChangeAspect="1"/>
            </p:cNvPicPr>
            <p:nvPr/>
          </p:nvPicPr>
          <p:blipFill>
            <a:blip r:embed="rId3"/>
            <a:stretch>
              <a:fillRect/>
            </a:stretch>
          </p:blipFill>
          <p:spPr>
            <a:xfrm>
              <a:off x="432800" y="4707575"/>
              <a:ext cx="3868256" cy="1368982"/>
            </a:xfrm>
            <a:prstGeom prst="rect">
              <a:avLst/>
            </a:prstGeom>
          </p:spPr>
        </p:pic>
        <p:pic>
          <p:nvPicPr>
            <p:cNvPr id="6" name="Afbeelding 5">
              <a:extLst>
                <a:ext uri="{FF2B5EF4-FFF2-40B4-BE49-F238E27FC236}">
                  <a16:creationId xmlns:a16="http://schemas.microsoft.com/office/drawing/2014/main" id="{316D2A0B-7606-4908-832C-085D3263E16A}"/>
                </a:ext>
              </a:extLst>
            </p:cNvPr>
            <p:cNvPicPr>
              <a:picLocks noChangeAspect="1"/>
            </p:cNvPicPr>
            <p:nvPr/>
          </p:nvPicPr>
          <p:blipFill>
            <a:blip r:embed="rId4"/>
            <a:stretch>
              <a:fillRect/>
            </a:stretch>
          </p:blipFill>
          <p:spPr>
            <a:xfrm>
              <a:off x="4701270" y="1815966"/>
              <a:ext cx="3810090" cy="2628198"/>
            </a:xfrm>
            <a:prstGeom prst="rect">
              <a:avLst/>
            </a:prstGeom>
          </p:spPr>
        </p:pic>
        <p:pic>
          <p:nvPicPr>
            <p:cNvPr id="7" name="Afbeelding 6">
              <a:extLst>
                <a:ext uri="{FF2B5EF4-FFF2-40B4-BE49-F238E27FC236}">
                  <a16:creationId xmlns:a16="http://schemas.microsoft.com/office/drawing/2014/main" id="{8180CAB5-0C17-4002-8CCE-1109D7AF9F21}"/>
                </a:ext>
              </a:extLst>
            </p:cNvPr>
            <p:cNvPicPr>
              <a:picLocks noChangeAspect="1"/>
            </p:cNvPicPr>
            <p:nvPr/>
          </p:nvPicPr>
          <p:blipFill>
            <a:blip r:embed="rId5"/>
            <a:stretch>
              <a:fillRect/>
            </a:stretch>
          </p:blipFill>
          <p:spPr>
            <a:xfrm>
              <a:off x="511128" y="1825545"/>
              <a:ext cx="3810090" cy="2651566"/>
            </a:xfrm>
            <a:prstGeom prst="rect">
              <a:avLst/>
            </a:prstGeom>
          </p:spPr>
        </p:pic>
        <p:sp>
          <p:nvSpPr>
            <p:cNvPr id="9" name="TextBox 5">
              <a:extLst>
                <a:ext uri="{FF2B5EF4-FFF2-40B4-BE49-F238E27FC236}">
                  <a16:creationId xmlns:a16="http://schemas.microsoft.com/office/drawing/2014/main" id="{06711D58-9063-48CC-95DD-F2F6F8D1CAAD}"/>
                </a:ext>
              </a:extLst>
            </p:cNvPr>
            <p:cNvSpPr txBox="1"/>
            <p:nvPr/>
          </p:nvSpPr>
          <p:spPr>
            <a:xfrm rot="20291027">
              <a:off x="994622" y="2193506"/>
              <a:ext cx="4716016" cy="833129"/>
            </a:xfrm>
            <a:prstGeom prst="homePlate">
              <a:avLst>
                <a:gd name="adj" fmla="val 19418"/>
              </a:avLst>
            </a:prstGeom>
            <a:noFill/>
            <a:ln>
              <a:noFill/>
            </a:ln>
          </p:spPr>
          <p:txBody>
            <a:bodyPr wrap="square" rtlCol="0">
              <a:spAutoFit/>
            </a:bodyPr>
            <a:lstStyle/>
            <a:p>
              <a:pPr marL="180975"/>
              <a:endParaRPr lang="en-US" dirty="0">
                <a:solidFill>
                  <a:schemeClr val="accent1"/>
                </a:solidFill>
              </a:endParaRPr>
            </a:p>
            <a:p>
              <a:pPr marL="180975"/>
              <a:r>
                <a:rPr lang="en-US" dirty="0">
                  <a:solidFill>
                    <a:schemeClr val="accent1"/>
                  </a:solidFill>
                </a:rPr>
                <a:t>The Action Plan</a:t>
              </a:r>
              <a:endParaRPr lang="en-IE" dirty="0">
                <a:solidFill>
                  <a:schemeClr val="accent1"/>
                </a:solidFill>
              </a:endParaRPr>
            </a:p>
          </p:txBody>
        </p:sp>
        <p:sp>
          <p:nvSpPr>
            <p:cNvPr id="11" name="TextBox 5">
              <a:extLst>
                <a:ext uri="{FF2B5EF4-FFF2-40B4-BE49-F238E27FC236}">
                  <a16:creationId xmlns:a16="http://schemas.microsoft.com/office/drawing/2014/main" id="{A467B161-7545-41EC-B172-D7B71FFC0FD5}"/>
                </a:ext>
              </a:extLst>
            </p:cNvPr>
            <p:cNvSpPr txBox="1"/>
            <p:nvPr/>
          </p:nvSpPr>
          <p:spPr>
            <a:xfrm rot="20083059">
              <a:off x="4767538" y="2234774"/>
              <a:ext cx="5195079" cy="833129"/>
            </a:xfrm>
            <a:prstGeom prst="homePlate">
              <a:avLst>
                <a:gd name="adj" fmla="val 19418"/>
              </a:avLst>
            </a:prstGeom>
            <a:noFill/>
            <a:ln>
              <a:noFill/>
            </a:ln>
          </p:spPr>
          <p:txBody>
            <a:bodyPr wrap="square" rtlCol="0">
              <a:spAutoFit/>
            </a:bodyPr>
            <a:lstStyle/>
            <a:p>
              <a:pPr marL="180975"/>
              <a:endParaRPr lang="en-US" dirty="0">
                <a:solidFill>
                  <a:schemeClr val="accent1"/>
                </a:solidFill>
              </a:endParaRPr>
            </a:p>
            <a:p>
              <a:pPr marL="180975"/>
              <a:r>
                <a:rPr lang="en-US" dirty="0" err="1">
                  <a:solidFill>
                    <a:schemeClr val="accent1"/>
                  </a:solidFill>
                </a:rPr>
                <a:t>Prepairing</a:t>
              </a:r>
              <a:r>
                <a:rPr lang="en-US" dirty="0">
                  <a:solidFill>
                    <a:schemeClr val="accent1"/>
                  </a:solidFill>
                </a:rPr>
                <a:t> participation</a:t>
              </a:r>
              <a:endParaRPr lang="en-IE" dirty="0">
                <a:solidFill>
                  <a:schemeClr val="accent1"/>
                </a:solidFill>
              </a:endParaRPr>
            </a:p>
          </p:txBody>
        </p:sp>
        <p:sp>
          <p:nvSpPr>
            <p:cNvPr id="12" name="TextBox 5">
              <a:extLst>
                <a:ext uri="{FF2B5EF4-FFF2-40B4-BE49-F238E27FC236}">
                  <a16:creationId xmlns:a16="http://schemas.microsoft.com/office/drawing/2014/main" id="{3A81C563-359E-4F89-A3C3-302432854B2C}"/>
                </a:ext>
              </a:extLst>
            </p:cNvPr>
            <p:cNvSpPr txBox="1"/>
            <p:nvPr/>
          </p:nvSpPr>
          <p:spPr>
            <a:xfrm rot="20421173">
              <a:off x="1100468" y="4481738"/>
              <a:ext cx="4716016" cy="833129"/>
            </a:xfrm>
            <a:prstGeom prst="homePlate">
              <a:avLst>
                <a:gd name="adj" fmla="val 19418"/>
              </a:avLst>
            </a:prstGeom>
            <a:noFill/>
            <a:ln>
              <a:noFill/>
            </a:ln>
          </p:spPr>
          <p:txBody>
            <a:bodyPr wrap="square" rtlCol="0">
              <a:spAutoFit/>
            </a:bodyPr>
            <a:lstStyle/>
            <a:p>
              <a:pPr marL="180975"/>
              <a:endParaRPr lang="en-US" dirty="0">
                <a:solidFill>
                  <a:schemeClr val="accent1"/>
                </a:solidFill>
              </a:endParaRPr>
            </a:p>
            <a:p>
              <a:pPr marL="180975"/>
              <a:r>
                <a:rPr lang="en-US" dirty="0">
                  <a:solidFill>
                    <a:schemeClr val="accent1"/>
                  </a:solidFill>
                </a:rPr>
                <a:t>Our values</a:t>
              </a:r>
              <a:endParaRPr lang="en-IE" dirty="0">
                <a:solidFill>
                  <a:schemeClr val="accent1"/>
                </a:solidFill>
              </a:endParaRPr>
            </a:p>
          </p:txBody>
        </p:sp>
        <p:pic>
          <p:nvPicPr>
            <p:cNvPr id="8" name="Afbeelding 7">
              <a:extLst>
                <a:ext uri="{FF2B5EF4-FFF2-40B4-BE49-F238E27FC236}">
                  <a16:creationId xmlns:a16="http://schemas.microsoft.com/office/drawing/2014/main" id="{30428C58-46D2-45C8-A312-AD961E01166F}"/>
                </a:ext>
              </a:extLst>
            </p:cNvPr>
            <p:cNvPicPr>
              <a:picLocks noChangeAspect="1"/>
            </p:cNvPicPr>
            <p:nvPr/>
          </p:nvPicPr>
          <p:blipFill>
            <a:blip r:embed="rId6"/>
            <a:stretch>
              <a:fillRect/>
            </a:stretch>
          </p:blipFill>
          <p:spPr>
            <a:xfrm>
              <a:off x="4613206" y="4898302"/>
              <a:ext cx="4230499" cy="1221442"/>
            </a:xfrm>
            <a:prstGeom prst="rect">
              <a:avLst/>
            </a:prstGeom>
          </p:spPr>
        </p:pic>
        <p:sp>
          <p:nvSpPr>
            <p:cNvPr id="13" name="TextBox 5">
              <a:extLst>
                <a:ext uri="{FF2B5EF4-FFF2-40B4-BE49-F238E27FC236}">
                  <a16:creationId xmlns:a16="http://schemas.microsoft.com/office/drawing/2014/main" id="{00897D1B-5D04-4DCE-8963-7424D402DDBB}"/>
                </a:ext>
              </a:extLst>
            </p:cNvPr>
            <p:cNvSpPr txBox="1"/>
            <p:nvPr/>
          </p:nvSpPr>
          <p:spPr>
            <a:xfrm rot="20421173">
              <a:off x="5196623" y="4481738"/>
              <a:ext cx="4716016" cy="833129"/>
            </a:xfrm>
            <a:prstGeom prst="homePlate">
              <a:avLst>
                <a:gd name="adj" fmla="val 19418"/>
              </a:avLst>
            </a:prstGeom>
            <a:noFill/>
            <a:ln>
              <a:noFill/>
            </a:ln>
          </p:spPr>
          <p:txBody>
            <a:bodyPr wrap="square" rtlCol="0">
              <a:spAutoFit/>
            </a:bodyPr>
            <a:lstStyle/>
            <a:p>
              <a:pPr marL="180975"/>
              <a:endParaRPr lang="en-US" dirty="0">
                <a:solidFill>
                  <a:schemeClr val="accent1"/>
                </a:solidFill>
              </a:endParaRPr>
            </a:p>
            <a:p>
              <a:pPr marL="180975"/>
              <a:r>
                <a:rPr lang="en-US" dirty="0">
                  <a:solidFill>
                    <a:schemeClr val="accent1"/>
                  </a:solidFill>
                </a:rPr>
                <a:t>Playing Cards</a:t>
              </a:r>
              <a:endParaRPr lang="en-IE" dirty="0">
                <a:solidFill>
                  <a:schemeClr val="accent1"/>
                </a:solidFill>
              </a:endParaRPr>
            </a:p>
          </p:txBody>
        </p:sp>
      </p:grpSp>
      <p:pic>
        <p:nvPicPr>
          <p:cNvPr id="14" name="Afbeelding 13">
            <a:extLst>
              <a:ext uri="{FF2B5EF4-FFF2-40B4-BE49-F238E27FC236}">
                <a16:creationId xmlns:a16="http://schemas.microsoft.com/office/drawing/2014/main" id="{614FB33C-C8F4-410D-B645-466C632A7841}"/>
              </a:ext>
            </a:extLst>
          </p:cNvPr>
          <p:cNvPicPr>
            <a:picLocks noChangeAspect="1"/>
          </p:cNvPicPr>
          <p:nvPr/>
        </p:nvPicPr>
        <p:blipFill>
          <a:blip r:embed="rId7"/>
          <a:stretch>
            <a:fillRect/>
          </a:stretch>
        </p:blipFill>
        <p:spPr>
          <a:xfrm>
            <a:off x="349704" y="4437404"/>
            <a:ext cx="1855908" cy="1322624"/>
          </a:xfrm>
          <a:prstGeom prst="rect">
            <a:avLst/>
          </a:prstGeom>
          <a:ln>
            <a:solidFill>
              <a:schemeClr val="tx1">
                <a:lumMod val="50000"/>
                <a:lumOff val="50000"/>
              </a:schemeClr>
            </a:solidFill>
          </a:ln>
        </p:spPr>
      </p:pic>
      <p:pic>
        <p:nvPicPr>
          <p:cNvPr id="15" name="Afbeelding 14">
            <a:extLst>
              <a:ext uri="{FF2B5EF4-FFF2-40B4-BE49-F238E27FC236}">
                <a16:creationId xmlns:a16="http://schemas.microsoft.com/office/drawing/2014/main" id="{56C110DE-40F9-42B0-93CF-6FDF01B0D08D}"/>
              </a:ext>
            </a:extLst>
          </p:cNvPr>
          <p:cNvPicPr>
            <a:picLocks noChangeAspect="1"/>
          </p:cNvPicPr>
          <p:nvPr/>
        </p:nvPicPr>
        <p:blipFill rotWithShape="1">
          <a:blip r:embed="rId8"/>
          <a:srcRect l="9838" t="19333" r="32675" b="4729"/>
          <a:stretch/>
        </p:blipFill>
        <p:spPr>
          <a:xfrm>
            <a:off x="328227" y="2950247"/>
            <a:ext cx="1856761" cy="1322624"/>
          </a:xfrm>
          <a:prstGeom prst="rect">
            <a:avLst/>
          </a:prstGeom>
          <a:ln>
            <a:solidFill>
              <a:schemeClr val="tx1">
                <a:lumMod val="50000"/>
                <a:lumOff val="50000"/>
              </a:schemeClr>
            </a:solidFill>
          </a:ln>
        </p:spPr>
      </p:pic>
      <p:sp>
        <p:nvSpPr>
          <p:cNvPr id="16" name="Tijdelijke aanduiding voor inhoud 2">
            <a:extLst>
              <a:ext uri="{FF2B5EF4-FFF2-40B4-BE49-F238E27FC236}">
                <a16:creationId xmlns:a16="http://schemas.microsoft.com/office/drawing/2014/main" id="{41F50E09-C7EE-4875-99CE-5E00C704DF5D}"/>
              </a:ext>
            </a:extLst>
          </p:cNvPr>
          <p:cNvSpPr txBox="1">
            <a:spLocks/>
          </p:cNvSpPr>
          <p:nvPr/>
        </p:nvSpPr>
        <p:spPr>
          <a:xfrm>
            <a:off x="755576" y="1438256"/>
            <a:ext cx="5646390" cy="29523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p>
          <a:p>
            <a:pPr marL="0" indent="0">
              <a:buNone/>
            </a:pPr>
            <a:r>
              <a:rPr lang="en-US" sz="2400" dirty="0"/>
              <a:t>The responsibility for participation no longer always rests with the government!</a:t>
            </a:r>
          </a:p>
          <a:p>
            <a:endParaRPr lang="nl-NL" sz="2400" dirty="0"/>
          </a:p>
        </p:txBody>
      </p:sp>
    </p:spTree>
    <p:extLst>
      <p:ext uri="{BB962C8B-B14F-4D97-AF65-F5344CB8AC3E}">
        <p14:creationId xmlns:p14="http://schemas.microsoft.com/office/powerpoint/2010/main" val="42670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642A1D2B-A2B7-43B0-8C44-3FDCDFC21CFC}"/>
              </a:ext>
            </a:extLst>
          </p:cNvPr>
          <p:cNvSpPr txBox="1"/>
          <p:nvPr/>
        </p:nvSpPr>
        <p:spPr>
          <a:xfrm>
            <a:off x="4932040" y="476672"/>
            <a:ext cx="3779912" cy="1138773"/>
          </a:xfrm>
          <a:prstGeom prst="homePlate">
            <a:avLst>
              <a:gd name="adj" fmla="val 19418"/>
            </a:avLst>
          </a:prstGeom>
          <a:noFill/>
          <a:ln>
            <a:noFill/>
          </a:ln>
        </p:spPr>
        <p:txBody>
          <a:bodyPr wrap="square" rtlCol="0">
            <a:spAutoFit/>
          </a:bodyPr>
          <a:lstStyle/>
          <a:p>
            <a:pPr marL="180975"/>
            <a:endParaRPr lang="en-US" sz="800" dirty="0">
              <a:solidFill>
                <a:schemeClr val="accent1"/>
              </a:solidFill>
            </a:endParaRPr>
          </a:p>
          <a:p>
            <a:pPr marL="180975"/>
            <a:r>
              <a:rPr lang="en-US" sz="3000" dirty="0">
                <a:solidFill>
                  <a:schemeClr val="accent1"/>
                </a:solidFill>
              </a:rPr>
              <a:t>A change of position of the government</a:t>
            </a:r>
            <a:endParaRPr lang="en-IE" dirty="0">
              <a:solidFill>
                <a:schemeClr val="accent1"/>
              </a:solidFill>
            </a:endParaRPr>
          </a:p>
        </p:txBody>
      </p:sp>
      <p:grpSp>
        <p:nvGrpSpPr>
          <p:cNvPr id="15" name="Groep 14">
            <a:extLst>
              <a:ext uri="{FF2B5EF4-FFF2-40B4-BE49-F238E27FC236}">
                <a16:creationId xmlns:a16="http://schemas.microsoft.com/office/drawing/2014/main" id="{BFA4320F-8085-4A84-AFD8-37D4B70B2A3E}"/>
              </a:ext>
            </a:extLst>
          </p:cNvPr>
          <p:cNvGrpSpPr/>
          <p:nvPr/>
        </p:nvGrpSpPr>
        <p:grpSpPr>
          <a:xfrm>
            <a:off x="323528" y="1772816"/>
            <a:ext cx="8682641" cy="3639879"/>
            <a:chOff x="132290" y="2176021"/>
            <a:chExt cx="8682641" cy="3639879"/>
          </a:xfrm>
        </p:grpSpPr>
        <p:pic>
          <p:nvPicPr>
            <p:cNvPr id="3" name="Afbeelding 2">
              <a:extLst>
                <a:ext uri="{FF2B5EF4-FFF2-40B4-BE49-F238E27FC236}">
                  <a16:creationId xmlns:a16="http://schemas.microsoft.com/office/drawing/2014/main" id="{FAFD8A61-3D06-44D4-A7E8-E19D5B467058}"/>
                </a:ext>
              </a:extLst>
            </p:cNvPr>
            <p:cNvPicPr>
              <a:picLocks noChangeAspect="1"/>
            </p:cNvPicPr>
            <p:nvPr/>
          </p:nvPicPr>
          <p:blipFill>
            <a:blip r:embed="rId2"/>
            <a:stretch>
              <a:fillRect/>
            </a:stretch>
          </p:blipFill>
          <p:spPr>
            <a:xfrm>
              <a:off x="132290" y="2176021"/>
              <a:ext cx="8682641" cy="3487112"/>
            </a:xfrm>
            <a:prstGeom prst="rect">
              <a:avLst/>
            </a:prstGeom>
          </p:spPr>
        </p:pic>
        <p:sp>
          <p:nvSpPr>
            <p:cNvPr id="6" name="Tekstvak 5">
              <a:extLst>
                <a:ext uri="{FF2B5EF4-FFF2-40B4-BE49-F238E27FC236}">
                  <a16:creationId xmlns:a16="http://schemas.microsoft.com/office/drawing/2014/main" id="{93C79080-0E3A-4A8D-B0C8-021DAEB8FFDF}"/>
                </a:ext>
              </a:extLst>
            </p:cNvPr>
            <p:cNvSpPr txBox="1"/>
            <p:nvPr/>
          </p:nvSpPr>
          <p:spPr>
            <a:xfrm>
              <a:off x="971600" y="3429000"/>
              <a:ext cx="702436" cy="215444"/>
            </a:xfrm>
            <a:prstGeom prst="rect">
              <a:avLst/>
            </a:prstGeom>
            <a:solidFill>
              <a:schemeClr val="bg1"/>
            </a:solidFill>
          </p:spPr>
          <p:txBody>
            <a:bodyPr wrap="square" rtlCol="0">
              <a:spAutoFit/>
            </a:bodyPr>
            <a:lstStyle/>
            <a:p>
              <a:r>
                <a:rPr lang="nl-NL" sz="800" b="1" dirty="0">
                  <a:solidFill>
                    <a:schemeClr val="accent5">
                      <a:lumMod val="75000"/>
                    </a:schemeClr>
                  </a:solidFill>
                </a:rPr>
                <a:t>government</a:t>
              </a:r>
            </a:p>
          </p:txBody>
        </p:sp>
        <p:sp>
          <p:nvSpPr>
            <p:cNvPr id="7" name="Tekstvak 6">
              <a:extLst>
                <a:ext uri="{FF2B5EF4-FFF2-40B4-BE49-F238E27FC236}">
                  <a16:creationId xmlns:a16="http://schemas.microsoft.com/office/drawing/2014/main" id="{2E78410C-0FB5-4E6A-B4F9-0638667981F6}"/>
                </a:ext>
              </a:extLst>
            </p:cNvPr>
            <p:cNvSpPr txBox="1"/>
            <p:nvPr/>
          </p:nvSpPr>
          <p:spPr>
            <a:xfrm>
              <a:off x="3059832" y="3691557"/>
              <a:ext cx="702436" cy="215444"/>
            </a:xfrm>
            <a:prstGeom prst="rect">
              <a:avLst/>
            </a:prstGeom>
            <a:solidFill>
              <a:schemeClr val="bg1"/>
            </a:solidFill>
          </p:spPr>
          <p:txBody>
            <a:bodyPr wrap="none" rtlCol="0">
              <a:spAutoFit/>
            </a:bodyPr>
            <a:lstStyle/>
            <a:p>
              <a:r>
                <a:rPr lang="nl-NL" sz="800" b="1" dirty="0">
                  <a:solidFill>
                    <a:schemeClr val="accent5">
                      <a:lumMod val="75000"/>
                    </a:schemeClr>
                  </a:solidFill>
                </a:rPr>
                <a:t>government</a:t>
              </a:r>
            </a:p>
          </p:txBody>
        </p:sp>
        <p:sp>
          <p:nvSpPr>
            <p:cNvPr id="12" name="Tekstvak 11">
              <a:extLst>
                <a:ext uri="{FF2B5EF4-FFF2-40B4-BE49-F238E27FC236}">
                  <a16:creationId xmlns:a16="http://schemas.microsoft.com/office/drawing/2014/main" id="{4FA5674C-8D3D-4530-8641-1E90A70CD5C6}"/>
                </a:ext>
              </a:extLst>
            </p:cNvPr>
            <p:cNvSpPr txBox="1"/>
            <p:nvPr/>
          </p:nvSpPr>
          <p:spPr>
            <a:xfrm rot="982852">
              <a:off x="954168" y="5370745"/>
              <a:ext cx="590867" cy="369332"/>
            </a:xfrm>
            <a:prstGeom prst="rect">
              <a:avLst/>
            </a:prstGeom>
            <a:solidFill>
              <a:schemeClr val="bg1"/>
            </a:solidFill>
          </p:spPr>
          <p:txBody>
            <a:bodyPr wrap="none" rtlCol="0">
              <a:spAutoFit/>
            </a:bodyPr>
            <a:lstStyle/>
            <a:p>
              <a:r>
                <a:rPr lang="nl-NL" b="1" dirty="0">
                  <a:solidFill>
                    <a:schemeClr val="accent5">
                      <a:lumMod val="75000"/>
                    </a:schemeClr>
                  </a:solidFill>
                </a:rPr>
                <a:t>past</a:t>
              </a:r>
            </a:p>
          </p:txBody>
        </p:sp>
        <p:sp>
          <p:nvSpPr>
            <p:cNvPr id="13" name="Tekstvak 12">
              <a:extLst>
                <a:ext uri="{FF2B5EF4-FFF2-40B4-BE49-F238E27FC236}">
                  <a16:creationId xmlns:a16="http://schemas.microsoft.com/office/drawing/2014/main" id="{E8F68618-8013-4FAF-A5F1-CCA5370DB95B}"/>
                </a:ext>
              </a:extLst>
            </p:cNvPr>
            <p:cNvSpPr txBox="1"/>
            <p:nvPr/>
          </p:nvSpPr>
          <p:spPr>
            <a:xfrm rot="465743">
              <a:off x="4267811" y="5446568"/>
              <a:ext cx="910955" cy="369332"/>
            </a:xfrm>
            <a:prstGeom prst="rect">
              <a:avLst/>
            </a:prstGeom>
            <a:solidFill>
              <a:schemeClr val="bg1"/>
            </a:solidFill>
          </p:spPr>
          <p:txBody>
            <a:bodyPr wrap="none" rtlCol="0">
              <a:spAutoFit/>
            </a:bodyPr>
            <a:lstStyle/>
            <a:p>
              <a:r>
                <a:rPr lang="nl-NL" b="1" dirty="0">
                  <a:solidFill>
                    <a:schemeClr val="accent5">
                      <a:lumMod val="75000"/>
                    </a:schemeClr>
                  </a:solidFill>
                </a:rPr>
                <a:t>present</a:t>
              </a:r>
            </a:p>
          </p:txBody>
        </p:sp>
        <p:sp>
          <p:nvSpPr>
            <p:cNvPr id="14" name="Tekstvak 13">
              <a:extLst>
                <a:ext uri="{FF2B5EF4-FFF2-40B4-BE49-F238E27FC236}">
                  <a16:creationId xmlns:a16="http://schemas.microsoft.com/office/drawing/2014/main" id="{4B9ABA82-774B-4A1C-B049-0127B230C7D4}"/>
                </a:ext>
              </a:extLst>
            </p:cNvPr>
            <p:cNvSpPr txBox="1"/>
            <p:nvPr/>
          </p:nvSpPr>
          <p:spPr>
            <a:xfrm rot="1307641">
              <a:off x="7029838" y="5370745"/>
              <a:ext cx="780022" cy="369332"/>
            </a:xfrm>
            <a:prstGeom prst="rect">
              <a:avLst/>
            </a:prstGeom>
            <a:solidFill>
              <a:schemeClr val="bg1"/>
            </a:solidFill>
          </p:spPr>
          <p:txBody>
            <a:bodyPr wrap="none" rtlCol="0">
              <a:spAutoFit/>
            </a:bodyPr>
            <a:lstStyle/>
            <a:p>
              <a:r>
                <a:rPr lang="nl-NL" b="1" dirty="0">
                  <a:solidFill>
                    <a:schemeClr val="accent5">
                      <a:lumMod val="75000"/>
                    </a:schemeClr>
                  </a:solidFill>
                </a:rPr>
                <a:t>future</a:t>
              </a:r>
            </a:p>
          </p:txBody>
        </p:sp>
      </p:grpSp>
    </p:spTree>
    <p:extLst>
      <p:ext uri="{BB962C8B-B14F-4D97-AF65-F5344CB8AC3E}">
        <p14:creationId xmlns:p14="http://schemas.microsoft.com/office/powerpoint/2010/main" val="1216572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5">
            <a:extLst>
              <a:ext uri="{FF2B5EF4-FFF2-40B4-BE49-F238E27FC236}">
                <a16:creationId xmlns:a16="http://schemas.microsoft.com/office/drawing/2014/main" id="{CF520A67-95E7-45D9-9E21-0267EA59E7A0}"/>
              </a:ext>
            </a:extLst>
          </p:cNvPr>
          <p:cNvSpPr txBox="1"/>
          <p:nvPr/>
        </p:nvSpPr>
        <p:spPr>
          <a:xfrm>
            <a:off x="4156647" y="460369"/>
            <a:ext cx="5400600" cy="677108"/>
          </a:xfrm>
          <a:prstGeom prst="homePlate">
            <a:avLst>
              <a:gd name="adj" fmla="val 19418"/>
            </a:avLst>
          </a:prstGeom>
          <a:noFill/>
          <a:ln>
            <a:noFill/>
          </a:ln>
        </p:spPr>
        <p:txBody>
          <a:bodyPr wrap="square" rtlCol="0">
            <a:spAutoFit/>
          </a:bodyPr>
          <a:lstStyle/>
          <a:p>
            <a:pPr marL="180975"/>
            <a:endParaRPr lang="en-US" sz="800" dirty="0">
              <a:solidFill>
                <a:schemeClr val="accent1"/>
              </a:solidFill>
            </a:endParaRPr>
          </a:p>
          <a:p>
            <a:pPr marL="180975"/>
            <a:r>
              <a:rPr lang="en-US" sz="3000" dirty="0">
                <a:solidFill>
                  <a:schemeClr val="accent1"/>
                </a:solidFill>
              </a:rPr>
              <a:t>From Factor C to Factor D</a:t>
            </a:r>
            <a:endParaRPr lang="en-IE" dirty="0">
              <a:solidFill>
                <a:schemeClr val="accent1"/>
              </a:solidFill>
            </a:endParaRPr>
          </a:p>
        </p:txBody>
      </p:sp>
      <p:sp>
        <p:nvSpPr>
          <p:cNvPr id="2" name="Rechthoek 1">
            <a:extLst>
              <a:ext uri="{FF2B5EF4-FFF2-40B4-BE49-F238E27FC236}">
                <a16:creationId xmlns:a16="http://schemas.microsoft.com/office/drawing/2014/main" id="{38CB19C5-5889-4C28-A0B7-6FB1B22FBAEA}"/>
              </a:ext>
            </a:extLst>
          </p:cNvPr>
          <p:cNvSpPr/>
          <p:nvPr/>
        </p:nvSpPr>
        <p:spPr>
          <a:xfrm>
            <a:off x="6156176" y="836187"/>
            <a:ext cx="2654131" cy="923330"/>
          </a:xfrm>
          <a:prstGeom prst="rect">
            <a:avLst/>
          </a:prstGeom>
        </p:spPr>
        <p:txBody>
          <a:bodyPr wrap="square">
            <a:spAutoFit/>
          </a:bodyPr>
          <a:lstStyle/>
          <a:p>
            <a:endParaRPr lang="en-US" dirty="0"/>
          </a:p>
          <a:p>
            <a:r>
              <a:rPr lang="en-US" dirty="0">
                <a:solidFill>
                  <a:srgbClr val="CF1203"/>
                </a:solidFill>
              </a:rPr>
              <a:t>the art of connecting, letting go and grasping</a:t>
            </a:r>
            <a:endParaRPr lang="nl-NL" dirty="0">
              <a:solidFill>
                <a:srgbClr val="CF1203"/>
              </a:solidFill>
            </a:endParaRPr>
          </a:p>
        </p:txBody>
      </p:sp>
      <p:grpSp>
        <p:nvGrpSpPr>
          <p:cNvPr id="50" name="Groep 49">
            <a:extLst>
              <a:ext uri="{FF2B5EF4-FFF2-40B4-BE49-F238E27FC236}">
                <a16:creationId xmlns:a16="http://schemas.microsoft.com/office/drawing/2014/main" id="{BBAE047B-439A-4D63-AD07-D72A5C0B662E}"/>
              </a:ext>
            </a:extLst>
          </p:cNvPr>
          <p:cNvGrpSpPr/>
          <p:nvPr/>
        </p:nvGrpSpPr>
        <p:grpSpPr>
          <a:xfrm>
            <a:off x="611560" y="1844824"/>
            <a:ext cx="6947307" cy="4305439"/>
            <a:chOff x="577021" y="1716374"/>
            <a:chExt cx="7328925" cy="4468314"/>
          </a:xfrm>
        </p:grpSpPr>
        <p:sp>
          <p:nvSpPr>
            <p:cNvPr id="4" name="Ovaal 3">
              <a:extLst>
                <a:ext uri="{FF2B5EF4-FFF2-40B4-BE49-F238E27FC236}">
                  <a16:creationId xmlns:a16="http://schemas.microsoft.com/office/drawing/2014/main" id="{58596219-46A0-4A9B-9F74-FD3FF46F5434}"/>
                </a:ext>
              </a:extLst>
            </p:cNvPr>
            <p:cNvSpPr/>
            <p:nvPr/>
          </p:nvSpPr>
          <p:spPr>
            <a:xfrm>
              <a:off x="1979712" y="2204864"/>
              <a:ext cx="4680522" cy="3528392"/>
            </a:xfrm>
            <a:prstGeom prst="ellipse">
              <a:avLst/>
            </a:prstGeom>
            <a:pattFill prst="pct30">
              <a:fgClr>
                <a:schemeClr val="accent2"/>
              </a:fgClr>
              <a:bgClr>
                <a:schemeClr val="bg1"/>
              </a:bgClr>
            </a:patt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cxnSp>
          <p:nvCxnSpPr>
            <p:cNvPr id="24" name="Rechte verbindingslijn 23">
              <a:extLst>
                <a:ext uri="{FF2B5EF4-FFF2-40B4-BE49-F238E27FC236}">
                  <a16:creationId xmlns:a16="http://schemas.microsoft.com/office/drawing/2014/main" id="{763EBCDD-7885-4913-8DE8-57BED00ED4F8}"/>
                </a:ext>
              </a:extLst>
            </p:cNvPr>
            <p:cNvCxnSpPr>
              <a:cxnSpLocks/>
              <a:stCxn id="4" idx="2"/>
              <a:endCxn id="4" idx="6"/>
            </p:cNvCxnSpPr>
            <p:nvPr/>
          </p:nvCxnSpPr>
          <p:spPr>
            <a:xfrm>
              <a:off x="1979712" y="3969061"/>
              <a:ext cx="46805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02DBECF8-F9B5-4331-BCD0-CC402D93E52A}"/>
                </a:ext>
              </a:extLst>
            </p:cNvPr>
            <p:cNvCxnSpPr>
              <a:stCxn id="4" idx="0"/>
              <a:endCxn id="4" idx="4"/>
            </p:cNvCxnSpPr>
            <p:nvPr/>
          </p:nvCxnSpPr>
          <p:spPr>
            <a:xfrm>
              <a:off x="4319974" y="2204864"/>
              <a:ext cx="0" cy="3528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C1327BAF-0592-4266-A68E-0C227D09DE53}"/>
                </a:ext>
              </a:extLst>
            </p:cNvPr>
            <p:cNvCxnSpPr>
              <a:cxnSpLocks/>
            </p:cNvCxnSpPr>
            <p:nvPr/>
          </p:nvCxnSpPr>
          <p:spPr>
            <a:xfrm flipV="1">
              <a:off x="3503603" y="3397540"/>
              <a:ext cx="1356429" cy="143147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30" name="Boog 29">
              <a:extLst>
                <a:ext uri="{FF2B5EF4-FFF2-40B4-BE49-F238E27FC236}">
                  <a16:creationId xmlns:a16="http://schemas.microsoft.com/office/drawing/2014/main" id="{374148C1-11C7-4177-B14C-D800882F3B65}"/>
                </a:ext>
              </a:extLst>
            </p:cNvPr>
            <p:cNvSpPr/>
            <p:nvPr/>
          </p:nvSpPr>
          <p:spPr>
            <a:xfrm rot="15474978">
              <a:off x="3658723" y="2702186"/>
              <a:ext cx="2388244" cy="3025527"/>
            </a:xfrm>
            <a:prstGeom prst="arc">
              <a:avLst/>
            </a:prstGeom>
            <a:ln>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33" name="Boog 32">
              <a:extLst>
                <a:ext uri="{FF2B5EF4-FFF2-40B4-BE49-F238E27FC236}">
                  <a16:creationId xmlns:a16="http://schemas.microsoft.com/office/drawing/2014/main" id="{66E53738-D5EB-4F2E-996E-2DFCC30E033B}"/>
                </a:ext>
              </a:extLst>
            </p:cNvPr>
            <p:cNvSpPr/>
            <p:nvPr/>
          </p:nvSpPr>
          <p:spPr>
            <a:xfrm rot="5147093">
              <a:off x="2493475" y="2154224"/>
              <a:ext cx="2388244" cy="3025527"/>
            </a:xfrm>
            <a:prstGeom prst="arc">
              <a:avLst/>
            </a:prstGeom>
            <a:ln>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35" name="Rechthoek 34">
              <a:extLst>
                <a:ext uri="{FF2B5EF4-FFF2-40B4-BE49-F238E27FC236}">
                  <a16:creationId xmlns:a16="http://schemas.microsoft.com/office/drawing/2014/main" id="{5B483446-CB00-4EEF-B5C3-88C3B6ADDD26}"/>
                </a:ext>
              </a:extLst>
            </p:cNvPr>
            <p:cNvSpPr/>
            <p:nvPr/>
          </p:nvSpPr>
          <p:spPr>
            <a:xfrm>
              <a:off x="577021" y="3645894"/>
              <a:ext cx="1366080" cy="646331"/>
            </a:xfrm>
            <a:prstGeom prst="rect">
              <a:avLst/>
            </a:prstGeom>
          </p:spPr>
          <p:txBody>
            <a:bodyPr wrap="none">
              <a:spAutoFit/>
            </a:bodyPr>
            <a:lstStyle/>
            <a:p>
              <a:r>
                <a:rPr lang="nl-NL" b="1" dirty="0">
                  <a:solidFill>
                    <a:srgbClr val="F8B328"/>
                  </a:solidFill>
                </a:rPr>
                <a:t>right at </a:t>
              </a:r>
              <a:r>
                <a:rPr lang="nl-NL" b="1" dirty="0" err="1">
                  <a:solidFill>
                    <a:srgbClr val="F8B328"/>
                  </a:solidFill>
                </a:rPr>
                <a:t>the</a:t>
              </a:r>
              <a:r>
                <a:rPr lang="nl-NL" b="1" dirty="0">
                  <a:solidFill>
                    <a:srgbClr val="F8B328"/>
                  </a:solidFill>
                </a:rPr>
                <a:t> </a:t>
              </a:r>
            </a:p>
            <a:p>
              <a:r>
                <a:rPr lang="nl-NL" b="1" dirty="0" err="1">
                  <a:solidFill>
                    <a:srgbClr val="F8B328"/>
                  </a:solidFill>
                </a:rPr>
                <a:t>municipality</a:t>
              </a:r>
              <a:endParaRPr lang="nl-NL" b="1" dirty="0">
                <a:solidFill>
                  <a:srgbClr val="F8B328"/>
                </a:solidFill>
              </a:endParaRPr>
            </a:p>
          </p:txBody>
        </p:sp>
        <p:sp>
          <p:nvSpPr>
            <p:cNvPr id="36" name="Rechthoek 35">
              <a:extLst>
                <a:ext uri="{FF2B5EF4-FFF2-40B4-BE49-F238E27FC236}">
                  <a16:creationId xmlns:a16="http://schemas.microsoft.com/office/drawing/2014/main" id="{C852BEB2-706D-446E-A3C1-DE4A931F16F4}"/>
                </a:ext>
              </a:extLst>
            </p:cNvPr>
            <p:cNvSpPr/>
            <p:nvPr/>
          </p:nvSpPr>
          <p:spPr>
            <a:xfrm>
              <a:off x="6735946" y="3676095"/>
              <a:ext cx="1170000" cy="646331"/>
            </a:xfrm>
            <a:prstGeom prst="rect">
              <a:avLst/>
            </a:prstGeom>
          </p:spPr>
          <p:txBody>
            <a:bodyPr wrap="none">
              <a:spAutoFit/>
            </a:bodyPr>
            <a:lstStyle/>
            <a:p>
              <a:r>
                <a:rPr lang="nl-NL" b="1" dirty="0">
                  <a:solidFill>
                    <a:srgbClr val="F8B328"/>
                  </a:solidFill>
                </a:rPr>
                <a:t>right </a:t>
              </a:r>
              <a:r>
                <a:rPr lang="nl-NL" b="1" dirty="0" err="1">
                  <a:solidFill>
                    <a:srgbClr val="F8B328"/>
                  </a:solidFill>
                </a:rPr>
                <a:t>with</a:t>
              </a:r>
              <a:r>
                <a:rPr lang="nl-NL" b="1" dirty="0">
                  <a:solidFill>
                    <a:srgbClr val="F8B328"/>
                  </a:solidFill>
                </a:rPr>
                <a:t> </a:t>
              </a:r>
            </a:p>
            <a:p>
              <a:r>
                <a:rPr lang="nl-NL" b="1" dirty="0">
                  <a:solidFill>
                    <a:srgbClr val="F8B328"/>
                  </a:solidFill>
                </a:rPr>
                <a:t>society</a:t>
              </a:r>
            </a:p>
          </p:txBody>
        </p:sp>
        <p:sp>
          <p:nvSpPr>
            <p:cNvPr id="37" name="Rechthoek 36">
              <a:extLst>
                <a:ext uri="{FF2B5EF4-FFF2-40B4-BE49-F238E27FC236}">
                  <a16:creationId xmlns:a16="http://schemas.microsoft.com/office/drawing/2014/main" id="{114D7839-4B1A-4A7A-8FD7-F32580FE82A7}"/>
                </a:ext>
              </a:extLst>
            </p:cNvPr>
            <p:cNvSpPr/>
            <p:nvPr/>
          </p:nvSpPr>
          <p:spPr>
            <a:xfrm>
              <a:off x="3543895" y="1770153"/>
              <a:ext cx="1552156" cy="369332"/>
            </a:xfrm>
            <a:prstGeom prst="rect">
              <a:avLst/>
            </a:prstGeom>
          </p:spPr>
          <p:txBody>
            <a:bodyPr wrap="none">
              <a:spAutoFit/>
            </a:bodyPr>
            <a:lstStyle/>
            <a:p>
              <a:r>
                <a:rPr lang="nl-NL" b="1" dirty="0" err="1">
                  <a:solidFill>
                    <a:srgbClr val="F8B328"/>
                  </a:solidFill>
                </a:rPr>
                <a:t>residents</a:t>
              </a:r>
              <a:r>
                <a:rPr lang="nl-NL" b="1" dirty="0">
                  <a:solidFill>
                    <a:srgbClr val="F8B328"/>
                  </a:solidFill>
                </a:rPr>
                <a:t> logic</a:t>
              </a:r>
            </a:p>
          </p:txBody>
        </p:sp>
        <p:sp>
          <p:nvSpPr>
            <p:cNvPr id="38" name="Rechthoek 37">
              <a:extLst>
                <a:ext uri="{FF2B5EF4-FFF2-40B4-BE49-F238E27FC236}">
                  <a16:creationId xmlns:a16="http://schemas.microsoft.com/office/drawing/2014/main" id="{E040588F-A5DC-4F08-9775-AC3B90BCA9B5}"/>
                </a:ext>
              </a:extLst>
            </p:cNvPr>
            <p:cNvSpPr/>
            <p:nvPr/>
          </p:nvSpPr>
          <p:spPr>
            <a:xfrm>
              <a:off x="3512700" y="5731986"/>
              <a:ext cx="1614545" cy="369332"/>
            </a:xfrm>
            <a:prstGeom prst="rect">
              <a:avLst/>
            </a:prstGeom>
          </p:spPr>
          <p:txBody>
            <a:bodyPr wrap="none">
              <a:spAutoFit/>
            </a:bodyPr>
            <a:lstStyle/>
            <a:p>
              <a:r>
                <a:rPr lang="nl-NL" b="1" dirty="0" err="1">
                  <a:solidFill>
                    <a:srgbClr val="F8B328"/>
                  </a:solidFill>
                </a:rPr>
                <a:t>municipal</a:t>
              </a:r>
              <a:r>
                <a:rPr lang="nl-NL" b="1" dirty="0">
                  <a:solidFill>
                    <a:srgbClr val="F8B328"/>
                  </a:solidFill>
                </a:rPr>
                <a:t> logic</a:t>
              </a:r>
            </a:p>
          </p:txBody>
        </p:sp>
        <p:sp>
          <p:nvSpPr>
            <p:cNvPr id="39" name="Rechthoek 38">
              <a:extLst>
                <a:ext uri="{FF2B5EF4-FFF2-40B4-BE49-F238E27FC236}">
                  <a16:creationId xmlns:a16="http://schemas.microsoft.com/office/drawing/2014/main" id="{36CB3CE3-8AA7-468A-9673-FDA05CC88A9A}"/>
                </a:ext>
              </a:extLst>
            </p:cNvPr>
            <p:cNvSpPr/>
            <p:nvPr/>
          </p:nvSpPr>
          <p:spPr>
            <a:xfrm>
              <a:off x="2086455" y="3414485"/>
              <a:ext cx="1534394" cy="523220"/>
            </a:xfrm>
            <a:prstGeom prst="rect">
              <a:avLst/>
            </a:prstGeom>
          </p:spPr>
          <p:txBody>
            <a:bodyPr wrap="none">
              <a:spAutoFit/>
            </a:bodyPr>
            <a:lstStyle/>
            <a:p>
              <a:r>
                <a:rPr lang="nl-NL" sz="1400" dirty="0" err="1"/>
                <a:t>residents</a:t>
              </a:r>
              <a:r>
                <a:rPr lang="nl-NL" sz="1400" dirty="0"/>
                <a:t> </a:t>
              </a:r>
              <a:r>
                <a:rPr lang="nl-NL" sz="1400" dirty="0" err="1"/>
                <a:t>respond</a:t>
              </a:r>
              <a:r>
                <a:rPr lang="nl-NL" sz="1400" dirty="0"/>
                <a:t> </a:t>
              </a:r>
            </a:p>
            <a:p>
              <a:r>
                <a:rPr lang="nl-NL" sz="1400" dirty="0" err="1"/>
                <a:t>to</a:t>
              </a:r>
              <a:r>
                <a:rPr lang="nl-NL" sz="1400" dirty="0"/>
                <a:t> </a:t>
              </a:r>
              <a:r>
                <a:rPr lang="nl-NL" sz="1400" dirty="0" err="1"/>
                <a:t>plans</a:t>
              </a:r>
              <a:endParaRPr lang="nl-NL" sz="1400" dirty="0"/>
            </a:p>
          </p:txBody>
        </p:sp>
        <p:sp>
          <p:nvSpPr>
            <p:cNvPr id="40" name="Rechthoek 39">
              <a:extLst>
                <a:ext uri="{FF2B5EF4-FFF2-40B4-BE49-F238E27FC236}">
                  <a16:creationId xmlns:a16="http://schemas.microsoft.com/office/drawing/2014/main" id="{2D4BDBAE-64E8-40C9-B999-E2F6ED061B44}"/>
                </a:ext>
              </a:extLst>
            </p:cNvPr>
            <p:cNvSpPr/>
            <p:nvPr/>
          </p:nvSpPr>
          <p:spPr>
            <a:xfrm>
              <a:off x="5425451" y="3425941"/>
              <a:ext cx="1127873" cy="523220"/>
            </a:xfrm>
            <a:prstGeom prst="rect">
              <a:avLst/>
            </a:prstGeom>
          </p:spPr>
          <p:txBody>
            <a:bodyPr wrap="none">
              <a:spAutoFit/>
            </a:bodyPr>
            <a:lstStyle/>
            <a:p>
              <a:r>
                <a:rPr lang="nl-NL" sz="1400" dirty="0"/>
                <a:t>society does </a:t>
              </a:r>
            </a:p>
            <a:p>
              <a:r>
                <a:rPr lang="nl-NL" sz="1400" dirty="0" err="1"/>
                <a:t>it</a:t>
              </a:r>
              <a:r>
                <a:rPr lang="nl-NL" sz="1400" dirty="0"/>
                <a:t> </a:t>
              </a:r>
              <a:r>
                <a:rPr lang="nl-NL" sz="1400" dirty="0" err="1"/>
                <a:t>together</a:t>
              </a:r>
              <a:endParaRPr lang="nl-NL" sz="1400" dirty="0"/>
            </a:p>
          </p:txBody>
        </p:sp>
        <p:sp>
          <p:nvSpPr>
            <p:cNvPr id="41" name="Rechthoek 40">
              <a:extLst>
                <a:ext uri="{FF2B5EF4-FFF2-40B4-BE49-F238E27FC236}">
                  <a16:creationId xmlns:a16="http://schemas.microsoft.com/office/drawing/2014/main" id="{6900CF48-5DBB-437A-8315-9E499DB79E7A}"/>
                </a:ext>
              </a:extLst>
            </p:cNvPr>
            <p:cNvSpPr/>
            <p:nvPr/>
          </p:nvSpPr>
          <p:spPr>
            <a:xfrm>
              <a:off x="5056087" y="4003417"/>
              <a:ext cx="1532984" cy="523220"/>
            </a:xfrm>
            <a:prstGeom prst="rect">
              <a:avLst/>
            </a:prstGeom>
          </p:spPr>
          <p:txBody>
            <a:bodyPr wrap="none">
              <a:spAutoFit/>
            </a:bodyPr>
            <a:lstStyle/>
            <a:p>
              <a:r>
                <a:rPr lang="nl-NL" sz="1400" dirty="0" err="1"/>
                <a:t>residents</a:t>
              </a:r>
              <a:r>
                <a:rPr lang="nl-NL" sz="1400" dirty="0"/>
                <a:t> </a:t>
              </a:r>
              <a:r>
                <a:rPr lang="nl-NL" sz="1400" dirty="0" err="1"/>
                <a:t>perform</a:t>
              </a:r>
              <a:r>
                <a:rPr lang="nl-NL" sz="1400" dirty="0"/>
                <a:t> </a:t>
              </a:r>
            </a:p>
            <a:p>
              <a:r>
                <a:rPr lang="nl-NL" sz="1400" dirty="0" err="1"/>
                <a:t>municipal</a:t>
              </a:r>
              <a:r>
                <a:rPr lang="nl-NL" sz="1400" dirty="0"/>
                <a:t> </a:t>
              </a:r>
              <a:r>
                <a:rPr lang="nl-NL" sz="1400" dirty="0" err="1"/>
                <a:t>tasks</a:t>
              </a:r>
              <a:endParaRPr lang="nl-NL" sz="1400" dirty="0"/>
            </a:p>
          </p:txBody>
        </p:sp>
        <p:sp>
          <p:nvSpPr>
            <p:cNvPr id="42" name="Rechthoek 41">
              <a:extLst>
                <a:ext uri="{FF2B5EF4-FFF2-40B4-BE49-F238E27FC236}">
                  <a16:creationId xmlns:a16="http://schemas.microsoft.com/office/drawing/2014/main" id="{4985B1AC-E9F2-4731-A585-00265762735A}"/>
                </a:ext>
              </a:extLst>
            </p:cNvPr>
            <p:cNvSpPr/>
            <p:nvPr/>
          </p:nvSpPr>
          <p:spPr>
            <a:xfrm>
              <a:off x="2059588" y="3993099"/>
              <a:ext cx="1628010" cy="523220"/>
            </a:xfrm>
            <a:prstGeom prst="rect">
              <a:avLst/>
            </a:prstGeom>
          </p:spPr>
          <p:txBody>
            <a:bodyPr wrap="none">
              <a:spAutoFit/>
            </a:bodyPr>
            <a:lstStyle/>
            <a:p>
              <a:r>
                <a:rPr lang="en-US" sz="1400" dirty="0"/>
                <a:t>municipality makes </a:t>
              </a:r>
            </a:p>
            <a:p>
              <a:r>
                <a:rPr lang="en-US" sz="1400" dirty="0"/>
                <a:t>plans and executes</a:t>
              </a:r>
              <a:endParaRPr lang="nl-NL" sz="1400" dirty="0"/>
            </a:p>
          </p:txBody>
        </p:sp>
        <p:sp>
          <p:nvSpPr>
            <p:cNvPr id="45" name="Rechthoek 44">
              <a:extLst>
                <a:ext uri="{FF2B5EF4-FFF2-40B4-BE49-F238E27FC236}">
                  <a16:creationId xmlns:a16="http://schemas.microsoft.com/office/drawing/2014/main" id="{9C977663-B8BE-41E1-9BA3-E982F08BEBD1}"/>
                </a:ext>
              </a:extLst>
            </p:cNvPr>
            <p:cNvSpPr/>
            <p:nvPr/>
          </p:nvSpPr>
          <p:spPr>
            <a:xfrm rot="19092435">
              <a:off x="1368536" y="2461219"/>
              <a:ext cx="1842556" cy="369332"/>
            </a:xfrm>
            <a:prstGeom prst="rect">
              <a:avLst/>
            </a:prstGeom>
          </p:spPr>
          <p:txBody>
            <a:bodyPr wrap="none">
              <a:spAutoFit/>
            </a:bodyPr>
            <a:lstStyle/>
            <a:p>
              <a:r>
                <a:rPr lang="nl-NL" dirty="0" err="1">
                  <a:solidFill>
                    <a:srgbClr val="FF0000"/>
                  </a:solidFill>
                </a:rPr>
                <a:t>initiate</a:t>
              </a:r>
              <a:r>
                <a:rPr lang="nl-NL" dirty="0">
                  <a:solidFill>
                    <a:srgbClr val="FF0000"/>
                  </a:solidFill>
                </a:rPr>
                <a:t> </a:t>
              </a:r>
              <a:r>
                <a:rPr lang="nl-NL" dirty="0" err="1">
                  <a:solidFill>
                    <a:srgbClr val="FF0000"/>
                  </a:solidFill>
                </a:rPr>
                <a:t>and</a:t>
              </a:r>
              <a:r>
                <a:rPr lang="nl-NL" dirty="0">
                  <a:solidFill>
                    <a:srgbClr val="FF0000"/>
                  </a:solidFill>
                </a:rPr>
                <a:t> direct</a:t>
              </a:r>
            </a:p>
          </p:txBody>
        </p:sp>
        <p:sp>
          <p:nvSpPr>
            <p:cNvPr id="46" name="Rechthoek 45">
              <a:extLst>
                <a:ext uri="{FF2B5EF4-FFF2-40B4-BE49-F238E27FC236}">
                  <a16:creationId xmlns:a16="http://schemas.microsoft.com/office/drawing/2014/main" id="{3B1A175F-D864-4B72-9183-CC64611CBD89}"/>
                </a:ext>
              </a:extLst>
            </p:cNvPr>
            <p:cNvSpPr/>
            <p:nvPr/>
          </p:nvSpPr>
          <p:spPr>
            <a:xfrm rot="2913360">
              <a:off x="5492853" y="2554392"/>
              <a:ext cx="2045368" cy="369332"/>
            </a:xfrm>
            <a:prstGeom prst="rect">
              <a:avLst/>
            </a:prstGeom>
          </p:spPr>
          <p:txBody>
            <a:bodyPr wrap="none">
              <a:spAutoFit/>
            </a:bodyPr>
            <a:lstStyle/>
            <a:p>
              <a:r>
                <a:rPr lang="nl-NL" dirty="0" err="1">
                  <a:solidFill>
                    <a:srgbClr val="FF0000"/>
                  </a:solidFill>
                </a:rPr>
                <a:t>stimulate</a:t>
              </a:r>
              <a:r>
                <a:rPr lang="nl-NL" dirty="0">
                  <a:solidFill>
                    <a:srgbClr val="FF0000"/>
                  </a:solidFill>
                </a:rPr>
                <a:t> </a:t>
              </a:r>
              <a:r>
                <a:rPr lang="nl-NL" dirty="0" err="1">
                  <a:solidFill>
                    <a:srgbClr val="FF0000"/>
                  </a:solidFill>
                </a:rPr>
                <a:t>and</a:t>
              </a:r>
              <a:r>
                <a:rPr lang="nl-NL" dirty="0">
                  <a:solidFill>
                    <a:srgbClr val="FF0000"/>
                  </a:solidFill>
                </a:rPr>
                <a:t> let go</a:t>
              </a:r>
            </a:p>
          </p:txBody>
        </p:sp>
        <p:sp>
          <p:nvSpPr>
            <p:cNvPr id="47" name="Rechthoek 46">
              <a:extLst>
                <a:ext uri="{FF2B5EF4-FFF2-40B4-BE49-F238E27FC236}">
                  <a16:creationId xmlns:a16="http://schemas.microsoft.com/office/drawing/2014/main" id="{442323A9-10BD-473E-809C-7808A2D4A5AD}"/>
                </a:ext>
              </a:extLst>
            </p:cNvPr>
            <p:cNvSpPr/>
            <p:nvPr/>
          </p:nvSpPr>
          <p:spPr>
            <a:xfrm rot="19248881">
              <a:off x="5440008" y="5063291"/>
              <a:ext cx="1886350" cy="369332"/>
            </a:xfrm>
            <a:prstGeom prst="rect">
              <a:avLst/>
            </a:prstGeom>
          </p:spPr>
          <p:txBody>
            <a:bodyPr wrap="none">
              <a:spAutoFit/>
            </a:bodyPr>
            <a:lstStyle/>
            <a:p>
              <a:r>
                <a:rPr lang="nl-NL" dirty="0" err="1">
                  <a:solidFill>
                    <a:srgbClr val="FF0000"/>
                  </a:solidFill>
                </a:rPr>
                <a:t>facilitate</a:t>
              </a:r>
              <a:r>
                <a:rPr lang="nl-NL" dirty="0">
                  <a:solidFill>
                    <a:srgbClr val="FF0000"/>
                  </a:solidFill>
                </a:rPr>
                <a:t> </a:t>
              </a:r>
              <a:r>
                <a:rPr lang="nl-NL" dirty="0" err="1">
                  <a:solidFill>
                    <a:srgbClr val="FF0000"/>
                  </a:solidFill>
                </a:rPr>
                <a:t>and</a:t>
              </a:r>
              <a:r>
                <a:rPr lang="nl-NL" dirty="0">
                  <a:solidFill>
                    <a:srgbClr val="FF0000"/>
                  </a:solidFill>
                </a:rPr>
                <a:t> tune</a:t>
              </a:r>
            </a:p>
          </p:txBody>
        </p:sp>
        <p:sp>
          <p:nvSpPr>
            <p:cNvPr id="48" name="Rechthoek 47">
              <a:extLst>
                <a:ext uri="{FF2B5EF4-FFF2-40B4-BE49-F238E27FC236}">
                  <a16:creationId xmlns:a16="http://schemas.microsoft.com/office/drawing/2014/main" id="{92947911-5E60-4C38-96D4-F9C0BCDB1A56}"/>
                </a:ext>
              </a:extLst>
            </p:cNvPr>
            <p:cNvSpPr/>
            <p:nvPr/>
          </p:nvSpPr>
          <p:spPr>
            <a:xfrm rot="2751571">
              <a:off x="1375210" y="5063291"/>
              <a:ext cx="1873462" cy="369332"/>
            </a:xfrm>
            <a:prstGeom prst="rect">
              <a:avLst/>
            </a:prstGeom>
          </p:spPr>
          <p:txBody>
            <a:bodyPr wrap="none">
              <a:spAutoFit/>
            </a:bodyPr>
            <a:lstStyle/>
            <a:p>
              <a:r>
                <a:rPr lang="nl-NL" dirty="0" err="1">
                  <a:solidFill>
                    <a:srgbClr val="FF0000"/>
                  </a:solidFill>
                </a:rPr>
                <a:t>initiate</a:t>
              </a:r>
              <a:r>
                <a:rPr lang="nl-NL" dirty="0">
                  <a:solidFill>
                    <a:srgbClr val="FF0000"/>
                  </a:solidFill>
                </a:rPr>
                <a:t> </a:t>
              </a:r>
              <a:r>
                <a:rPr lang="nl-NL" dirty="0" err="1">
                  <a:solidFill>
                    <a:srgbClr val="FF0000"/>
                  </a:solidFill>
                </a:rPr>
                <a:t>and</a:t>
              </a:r>
              <a:r>
                <a:rPr lang="nl-NL" dirty="0">
                  <a:solidFill>
                    <a:srgbClr val="FF0000"/>
                  </a:solidFill>
                </a:rPr>
                <a:t> </a:t>
              </a:r>
              <a:r>
                <a:rPr lang="nl-NL" dirty="0" err="1">
                  <a:solidFill>
                    <a:srgbClr val="FF0000"/>
                  </a:solidFill>
                </a:rPr>
                <a:t>adjust</a:t>
              </a:r>
              <a:endParaRPr lang="nl-NL" dirty="0">
                <a:solidFill>
                  <a:srgbClr val="FF0000"/>
                </a:solidFill>
              </a:endParaRPr>
            </a:p>
          </p:txBody>
        </p:sp>
      </p:grpSp>
    </p:spTree>
    <p:extLst>
      <p:ext uri="{BB962C8B-B14F-4D97-AF65-F5344CB8AC3E}">
        <p14:creationId xmlns:p14="http://schemas.microsoft.com/office/powerpoint/2010/main" val="4112421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528" y="1345397"/>
            <a:ext cx="8820472" cy="4308872"/>
          </a:xfrm>
          <a:prstGeom prst="homePlate">
            <a:avLst>
              <a:gd name="adj" fmla="val 19418"/>
            </a:avLst>
          </a:prstGeom>
          <a:noFill/>
          <a:ln>
            <a:noFill/>
          </a:ln>
        </p:spPr>
        <p:txBody>
          <a:bodyPr wrap="square" rtlCol="0">
            <a:spAutoFit/>
          </a:bodyPr>
          <a:lstStyle/>
          <a:p>
            <a:pPr marL="180975"/>
            <a:endParaRPr lang="en-US" sz="800" dirty="0">
              <a:solidFill>
                <a:schemeClr val="accent1"/>
              </a:solidFill>
            </a:endParaRPr>
          </a:p>
          <a:p>
            <a:pPr marL="180975"/>
            <a:r>
              <a:rPr lang="en-US" sz="3000" dirty="0">
                <a:solidFill>
                  <a:schemeClr val="accent1"/>
                </a:solidFill>
              </a:rPr>
              <a:t>Holistic mobility planning in Groningen</a:t>
            </a:r>
          </a:p>
          <a:p>
            <a:pPr marL="180975"/>
            <a:endParaRPr lang="en-US" sz="3000" dirty="0">
              <a:solidFill>
                <a:schemeClr val="accent1"/>
              </a:solidFill>
            </a:endParaRPr>
          </a:p>
          <a:p>
            <a:pPr marL="180975"/>
            <a:endParaRPr lang="en-IE" sz="1600" dirty="0">
              <a:solidFill>
                <a:schemeClr val="accent1"/>
              </a:solidFill>
            </a:endParaRPr>
          </a:p>
          <a:p>
            <a:pPr marL="180975"/>
            <a:endParaRPr lang="en-IE" sz="1600" dirty="0">
              <a:solidFill>
                <a:schemeClr val="accent1"/>
              </a:solidFill>
            </a:endParaRPr>
          </a:p>
          <a:p>
            <a:pPr marL="180975"/>
            <a:endParaRPr lang="en-IE" sz="1600" dirty="0">
              <a:solidFill>
                <a:schemeClr val="accent1"/>
              </a:solidFill>
            </a:endParaRPr>
          </a:p>
          <a:p>
            <a:pPr marL="180975"/>
            <a:endParaRPr lang="en-IE" sz="1600" dirty="0">
              <a:solidFill>
                <a:schemeClr val="accent1"/>
              </a:solidFill>
            </a:endParaRPr>
          </a:p>
          <a:p>
            <a:pPr marL="180975"/>
            <a:endParaRPr lang="en-IE" sz="1600" dirty="0">
              <a:solidFill>
                <a:schemeClr val="accent1"/>
              </a:solidFill>
            </a:endParaRPr>
          </a:p>
          <a:p>
            <a:pPr marL="180975"/>
            <a:endParaRPr lang="en-IE" sz="1600" dirty="0">
              <a:solidFill>
                <a:schemeClr val="accent1"/>
              </a:solidFill>
            </a:endParaRPr>
          </a:p>
          <a:p>
            <a:pPr marL="180975"/>
            <a:endParaRPr lang="en-IE" sz="1600" dirty="0">
              <a:solidFill>
                <a:schemeClr val="accent1"/>
              </a:solidFill>
            </a:endParaRPr>
          </a:p>
          <a:p>
            <a:pPr marL="180975"/>
            <a:endParaRPr lang="en-IE" sz="1600" dirty="0">
              <a:solidFill>
                <a:schemeClr val="accent1"/>
              </a:solidFill>
            </a:endParaRPr>
          </a:p>
          <a:p>
            <a:pPr marL="180975"/>
            <a:endParaRPr lang="en-IE" sz="1600" dirty="0">
              <a:solidFill>
                <a:schemeClr val="accent1"/>
              </a:solidFill>
            </a:endParaRPr>
          </a:p>
          <a:p>
            <a:pPr marL="180975"/>
            <a:endParaRPr lang="en-IE" dirty="0">
              <a:solidFill>
                <a:schemeClr val="accent1"/>
              </a:solidFill>
            </a:endParaRPr>
          </a:p>
          <a:p>
            <a:pPr marL="180975"/>
            <a:endParaRPr lang="en-IE" sz="800" dirty="0">
              <a:solidFill>
                <a:schemeClr val="accent1"/>
              </a:solidFill>
            </a:endParaRPr>
          </a:p>
          <a:p>
            <a:pPr marL="180975"/>
            <a:r>
              <a:rPr lang="en-IE" dirty="0">
                <a:solidFill>
                  <a:schemeClr val="accent1"/>
                </a:solidFill>
              </a:rPr>
              <a:t>Terry Albronda</a:t>
            </a:r>
          </a:p>
          <a:p>
            <a:pPr marL="180975"/>
            <a:r>
              <a:rPr lang="en-IE" dirty="0">
                <a:solidFill>
                  <a:schemeClr val="accent1"/>
                </a:solidFill>
              </a:rPr>
              <a:t>City of Groningen, 14.09.2021</a:t>
            </a:r>
          </a:p>
        </p:txBody>
      </p:sp>
      <p:pic>
        <p:nvPicPr>
          <p:cNvPr id="7" name="Picture 6"/>
          <p:cNvPicPr>
            <a:picLocks noChangeAspect="1"/>
          </p:cNvPicPr>
          <p:nvPr/>
        </p:nvPicPr>
        <p:blipFill rotWithShape="1">
          <a:blip r:embed="rId3"/>
          <a:srcRect l="15788" t="13456" r="15790" b="11160"/>
          <a:stretch/>
        </p:blipFill>
        <p:spPr>
          <a:xfrm>
            <a:off x="7972629" y="4839547"/>
            <a:ext cx="1008112" cy="1008111"/>
          </a:xfrm>
          <a:prstGeom prst="rect">
            <a:avLst/>
          </a:prstGeom>
        </p:spPr>
      </p:pic>
      <p:pic>
        <p:nvPicPr>
          <p:cNvPr id="2" name="Afbeelding 1">
            <a:extLst>
              <a:ext uri="{FF2B5EF4-FFF2-40B4-BE49-F238E27FC236}">
                <a16:creationId xmlns:a16="http://schemas.microsoft.com/office/drawing/2014/main" id="{69504017-B7F2-43E7-A501-411E1768BF92}"/>
              </a:ext>
            </a:extLst>
          </p:cNvPr>
          <p:cNvPicPr>
            <a:picLocks noChangeAspect="1"/>
          </p:cNvPicPr>
          <p:nvPr/>
        </p:nvPicPr>
        <p:blipFill>
          <a:blip r:embed="rId4"/>
          <a:stretch>
            <a:fillRect/>
          </a:stretch>
        </p:blipFill>
        <p:spPr>
          <a:xfrm>
            <a:off x="611560" y="2101302"/>
            <a:ext cx="6876256" cy="2797061"/>
          </a:xfrm>
          <a:prstGeom prst="rect">
            <a:avLst/>
          </a:prstGeom>
        </p:spPr>
      </p:pic>
    </p:spTree>
    <p:extLst>
      <p:ext uri="{BB962C8B-B14F-4D97-AF65-F5344CB8AC3E}">
        <p14:creationId xmlns:p14="http://schemas.microsoft.com/office/powerpoint/2010/main" val="2327178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C90A2614-63EC-4C19-804E-FDE651AF47E9}"/>
              </a:ext>
            </a:extLst>
          </p:cNvPr>
          <p:cNvPicPr>
            <a:picLocks noChangeAspect="1"/>
          </p:cNvPicPr>
          <p:nvPr/>
        </p:nvPicPr>
        <p:blipFill>
          <a:blip r:embed="rId3"/>
          <a:stretch>
            <a:fillRect/>
          </a:stretch>
        </p:blipFill>
        <p:spPr>
          <a:xfrm>
            <a:off x="539552" y="1412776"/>
            <a:ext cx="5132458" cy="4562634"/>
          </a:xfrm>
          <a:prstGeom prst="rect">
            <a:avLst/>
          </a:prstGeom>
        </p:spPr>
      </p:pic>
      <p:sp>
        <p:nvSpPr>
          <p:cNvPr id="20" name="Tekstvak 19">
            <a:extLst>
              <a:ext uri="{FF2B5EF4-FFF2-40B4-BE49-F238E27FC236}">
                <a16:creationId xmlns:a16="http://schemas.microsoft.com/office/drawing/2014/main" id="{60D5B9CB-ACC4-4A8A-B3FE-871CEBD2723B}"/>
              </a:ext>
            </a:extLst>
          </p:cNvPr>
          <p:cNvSpPr txBox="1"/>
          <p:nvPr/>
        </p:nvSpPr>
        <p:spPr>
          <a:xfrm>
            <a:off x="3203848" y="4126049"/>
            <a:ext cx="5132458" cy="1908215"/>
          </a:xfrm>
          <a:prstGeom prst="rect">
            <a:avLst/>
          </a:prstGeom>
          <a:solidFill>
            <a:schemeClr val="bg1"/>
          </a:solidFill>
        </p:spPr>
        <p:txBody>
          <a:bodyPr wrap="square" rtlCol="0">
            <a:spAutoFit/>
          </a:bodyPr>
          <a:lstStyle/>
          <a:p>
            <a:pPr marL="214313" indent="-214313">
              <a:buFont typeface="Arial" panose="020B0604020202020204" pitchFamily="34" charset="0"/>
              <a:buChar char="•"/>
            </a:pPr>
            <a:endParaRPr lang="nl-NL" sz="900" dirty="0">
              <a:latin typeface="Arial Rounded MT Bold" panose="020F0704030504030204" pitchFamily="34" charset="0"/>
            </a:endParaRPr>
          </a:p>
          <a:p>
            <a:pPr marL="214313" indent="-214313">
              <a:buFont typeface="Arial" panose="020B0604020202020204" pitchFamily="34" charset="0"/>
              <a:buChar char="•"/>
            </a:pPr>
            <a:r>
              <a:rPr lang="nl-NL" sz="2000" dirty="0" err="1">
                <a:latin typeface="Arial Rounded MT Bold" panose="020F0704030504030204" pitchFamily="34" charset="0"/>
              </a:rPr>
              <a:t>Population</a:t>
            </a:r>
            <a:r>
              <a:rPr lang="nl-NL" sz="2000" dirty="0">
                <a:latin typeface="Arial Rounded MT Bold" panose="020F0704030504030204" pitchFamily="34" charset="0"/>
              </a:rPr>
              <a:t>: 230.000</a:t>
            </a:r>
          </a:p>
          <a:p>
            <a:pPr marL="214313" indent="-214313">
              <a:buFont typeface="Arial" panose="020B0604020202020204" pitchFamily="34" charset="0"/>
              <a:buChar char="•"/>
            </a:pPr>
            <a:r>
              <a:rPr lang="nl-NL" sz="2000" dirty="0">
                <a:latin typeface="Arial Rounded MT Bold" panose="020F0704030504030204" pitchFamily="34" charset="0"/>
              </a:rPr>
              <a:t>Student </a:t>
            </a:r>
            <a:r>
              <a:rPr lang="nl-NL" sz="2000" dirty="0" err="1">
                <a:latin typeface="Arial Rounded MT Bold" panose="020F0704030504030204" pitchFamily="34" charset="0"/>
              </a:rPr>
              <a:t>city</a:t>
            </a:r>
            <a:r>
              <a:rPr lang="nl-NL" sz="2000" dirty="0">
                <a:latin typeface="Arial Rounded MT Bold" panose="020F0704030504030204" pitchFamily="34" charset="0"/>
              </a:rPr>
              <a:t>: 1 in 4 </a:t>
            </a:r>
            <a:r>
              <a:rPr lang="nl-NL" sz="2000" dirty="0" err="1">
                <a:latin typeface="Arial Rounded MT Bold" panose="020F0704030504030204" pitchFamily="34" charset="0"/>
              </a:rPr>
              <a:t>inhabitants</a:t>
            </a:r>
            <a:endParaRPr lang="nl-NL" sz="2000" dirty="0">
              <a:latin typeface="Arial Rounded MT Bold" panose="020F0704030504030204" pitchFamily="34" charset="0"/>
            </a:endParaRPr>
          </a:p>
          <a:p>
            <a:pPr marL="214313" indent="-214313">
              <a:buFont typeface="Arial" panose="020B0604020202020204" pitchFamily="34" charset="0"/>
              <a:buChar char="•"/>
            </a:pPr>
            <a:r>
              <a:rPr lang="nl-NL" sz="2000" dirty="0">
                <a:latin typeface="Arial Rounded MT Bold" panose="020F0704030504030204" pitchFamily="34" charset="0"/>
              </a:rPr>
              <a:t>Age: 50% of </a:t>
            </a:r>
            <a:r>
              <a:rPr lang="nl-NL" sz="2000" dirty="0" err="1">
                <a:latin typeface="Arial Rounded MT Bold" panose="020F0704030504030204" pitchFamily="34" charset="0"/>
              </a:rPr>
              <a:t>population</a:t>
            </a:r>
            <a:r>
              <a:rPr lang="nl-NL" sz="2000" dirty="0">
                <a:latin typeface="Arial Rounded MT Bold" panose="020F0704030504030204" pitchFamily="34" charset="0"/>
              </a:rPr>
              <a:t> </a:t>
            </a:r>
            <a:r>
              <a:rPr lang="nl-NL" sz="2000" dirty="0" err="1">
                <a:latin typeface="Arial Rounded MT Bold" panose="020F0704030504030204" pitchFamily="34" charset="0"/>
              </a:rPr>
              <a:t>under</a:t>
            </a:r>
            <a:r>
              <a:rPr lang="nl-NL" sz="2000" dirty="0">
                <a:latin typeface="Arial Rounded MT Bold" panose="020F0704030504030204" pitchFamily="34" charset="0"/>
              </a:rPr>
              <a:t> 35 </a:t>
            </a:r>
          </a:p>
          <a:p>
            <a:pPr marL="214313" indent="-214313">
              <a:buFont typeface="Arial" panose="020B0604020202020204" pitchFamily="34" charset="0"/>
              <a:buChar char="•"/>
            </a:pPr>
            <a:r>
              <a:rPr lang="nl-NL" sz="2000" dirty="0">
                <a:latin typeface="Arial Rounded MT Bold" panose="020F0704030504030204" pitchFamily="34" charset="0"/>
              </a:rPr>
              <a:t>Compact </a:t>
            </a:r>
            <a:r>
              <a:rPr lang="nl-NL" sz="2000" dirty="0" err="1">
                <a:latin typeface="Arial Rounded MT Bold" panose="020F0704030504030204" pitchFamily="34" charset="0"/>
              </a:rPr>
              <a:t>city</a:t>
            </a:r>
            <a:endParaRPr lang="nl-NL" sz="2000" dirty="0">
              <a:latin typeface="Arial Rounded MT Bold" panose="020F0704030504030204" pitchFamily="34" charset="0"/>
            </a:endParaRPr>
          </a:p>
          <a:p>
            <a:pPr marL="214313" indent="-214313">
              <a:buFont typeface="Arial" panose="020B0604020202020204" pitchFamily="34" charset="0"/>
              <a:buChar char="•"/>
            </a:pPr>
            <a:r>
              <a:rPr lang="nl-NL" sz="2000" dirty="0" err="1">
                <a:latin typeface="Arial Rounded MT Bold" panose="020F0704030504030204" pitchFamily="34" charset="0"/>
              </a:rPr>
              <a:t>Economic</a:t>
            </a:r>
            <a:r>
              <a:rPr lang="nl-NL" sz="2000" dirty="0">
                <a:latin typeface="Arial Rounded MT Bold" panose="020F0704030504030204" pitchFamily="34" charset="0"/>
              </a:rPr>
              <a:t> engine of </a:t>
            </a:r>
            <a:r>
              <a:rPr lang="nl-NL" sz="2000" dirty="0" err="1">
                <a:latin typeface="Arial Rounded MT Bold" panose="020F0704030504030204" pitchFamily="34" charset="0"/>
              </a:rPr>
              <a:t>the</a:t>
            </a:r>
            <a:r>
              <a:rPr lang="nl-NL" sz="2000" dirty="0">
                <a:latin typeface="Arial Rounded MT Bold" panose="020F0704030504030204" pitchFamily="34" charset="0"/>
              </a:rPr>
              <a:t> North</a:t>
            </a:r>
          </a:p>
          <a:p>
            <a:pPr marL="214313" indent="-214313">
              <a:buFont typeface="Arial" panose="020B0604020202020204" pitchFamily="34" charset="0"/>
              <a:buChar char="•"/>
            </a:pPr>
            <a:endParaRPr lang="nl-NL" sz="900" dirty="0">
              <a:latin typeface="Arial Rounded MT Bold" panose="020F0704030504030204" pitchFamily="34" charset="0"/>
            </a:endParaRPr>
          </a:p>
        </p:txBody>
      </p:sp>
      <p:sp>
        <p:nvSpPr>
          <p:cNvPr id="10" name="TextBox 5">
            <a:extLst>
              <a:ext uri="{FF2B5EF4-FFF2-40B4-BE49-F238E27FC236}">
                <a16:creationId xmlns:a16="http://schemas.microsoft.com/office/drawing/2014/main" id="{CF520A67-95E7-45D9-9E21-0267EA59E7A0}"/>
              </a:ext>
            </a:extLst>
          </p:cNvPr>
          <p:cNvSpPr txBox="1"/>
          <p:nvPr/>
        </p:nvSpPr>
        <p:spPr>
          <a:xfrm>
            <a:off x="4427984" y="1563997"/>
            <a:ext cx="4283968" cy="1138773"/>
          </a:xfrm>
          <a:prstGeom prst="homePlate">
            <a:avLst>
              <a:gd name="adj" fmla="val 19418"/>
            </a:avLst>
          </a:prstGeom>
          <a:noFill/>
          <a:ln>
            <a:noFill/>
          </a:ln>
        </p:spPr>
        <p:txBody>
          <a:bodyPr wrap="square" rtlCol="0">
            <a:spAutoFit/>
          </a:bodyPr>
          <a:lstStyle/>
          <a:p>
            <a:pPr marL="180975"/>
            <a:endParaRPr lang="en-US" sz="800" dirty="0">
              <a:solidFill>
                <a:schemeClr val="accent1"/>
              </a:solidFill>
            </a:endParaRPr>
          </a:p>
          <a:p>
            <a:pPr marL="180975" algn="r"/>
            <a:r>
              <a:rPr lang="en-US" sz="3000" dirty="0">
                <a:solidFill>
                  <a:schemeClr val="accent1"/>
                </a:solidFill>
              </a:rPr>
              <a:t>All you ever wanted to know about Groningen</a:t>
            </a:r>
            <a:endParaRPr lang="en-IE" dirty="0">
              <a:solidFill>
                <a:schemeClr val="accent1"/>
              </a:solidFill>
            </a:endParaRPr>
          </a:p>
        </p:txBody>
      </p:sp>
    </p:spTree>
    <p:extLst>
      <p:ext uri="{BB962C8B-B14F-4D97-AF65-F5344CB8AC3E}">
        <p14:creationId xmlns:p14="http://schemas.microsoft.com/office/powerpoint/2010/main" val="2808117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5">
            <a:extLst>
              <a:ext uri="{FF2B5EF4-FFF2-40B4-BE49-F238E27FC236}">
                <a16:creationId xmlns:a16="http://schemas.microsoft.com/office/drawing/2014/main" id="{CF520A67-95E7-45D9-9E21-0267EA59E7A0}"/>
              </a:ext>
            </a:extLst>
          </p:cNvPr>
          <p:cNvSpPr txBox="1"/>
          <p:nvPr/>
        </p:nvSpPr>
        <p:spPr>
          <a:xfrm>
            <a:off x="3635896" y="1052736"/>
            <a:ext cx="5117224" cy="677108"/>
          </a:xfrm>
          <a:prstGeom prst="homePlate">
            <a:avLst>
              <a:gd name="adj" fmla="val 19418"/>
            </a:avLst>
          </a:prstGeom>
          <a:noFill/>
          <a:ln>
            <a:noFill/>
          </a:ln>
        </p:spPr>
        <p:txBody>
          <a:bodyPr wrap="square" rtlCol="0">
            <a:spAutoFit/>
          </a:bodyPr>
          <a:lstStyle/>
          <a:p>
            <a:pPr marL="180975"/>
            <a:endParaRPr lang="en-US" sz="800" dirty="0">
              <a:solidFill>
                <a:schemeClr val="accent1"/>
              </a:solidFill>
            </a:endParaRPr>
          </a:p>
          <a:p>
            <a:pPr marL="180975" algn="r"/>
            <a:r>
              <a:rPr lang="en-US" sz="3000" dirty="0">
                <a:solidFill>
                  <a:schemeClr val="accent1"/>
                </a:solidFill>
              </a:rPr>
              <a:t>Cluster 1: Zurich &amp; Groningen</a:t>
            </a:r>
            <a:endParaRPr lang="en-IE" dirty="0">
              <a:solidFill>
                <a:schemeClr val="accent1"/>
              </a:solidFill>
            </a:endParaRPr>
          </a:p>
        </p:txBody>
      </p:sp>
      <p:pic>
        <p:nvPicPr>
          <p:cNvPr id="5" name="Tijdelijke aanduiding voor inhoud 3">
            <a:extLst>
              <a:ext uri="{FF2B5EF4-FFF2-40B4-BE49-F238E27FC236}">
                <a16:creationId xmlns:a16="http://schemas.microsoft.com/office/drawing/2014/main" id="{55E75CDB-BB20-44BA-A8F5-AD5398A31B4D}"/>
              </a:ext>
            </a:extLst>
          </p:cNvPr>
          <p:cNvPicPr>
            <a:picLocks noChangeAspect="1"/>
          </p:cNvPicPr>
          <p:nvPr/>
        </p:nvPicPr>
        <p:blipFill rotWithShape="1">
          <a:blip r:embed="rId3"/>
          <a:srcRect l="16678" t="21109" r="18924" b="3435"/>
          <a:stretch/>
        </p:blipFill>
        <p:spPr>
          <a:xfrm>
            <a:off x="827584" y="1916832"/>
            <a:ext cx="6644375" cy="4176464"/>
          </a:xfrm>
          <a:prstGeom prst="rect">
            <a:avLst/>
          </a:prstGeom>
        </p:spPr>
      </p:pic>
    </p:spTree>
    <p:extLst>
      <p:ext uri="{BB962C8B-B14F-4D97-AF65-F5344CB8AC3E}">
        <p14:creationId xmlns:p14="http://schemas.microsoft.com/office/powerpoint/2010/main" val="4246308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9802158-FDC2-4E5C-8B72-16548CC4C38B}"/>
              </a:ext>
            </a:extLst>
          </p:cNvPr>
          <p:cNvPicPr>
            <a:picLocks noChangeAspect="1"/>
          </p:cNvPicPr>
          <p:nvPr/>
        </p:nvPicPr>
        <p:blipFill>
          <a:blip r:embed="rId3"/>
          <a:stretch>
            <a:fillRect/>
          </a:stretch>
        </p:blipFill>
        <p:spPr>
          <a:xfrm>
            <a:off x="1475656" y="1642869"/>
            <a:ext cx="5840200" cy="4477851"/>
          </a:xfrm>
          <a:prstGeom prst="rect">
            <a:avLst/>
          </a:prstGeom>
        </p:spPr>
      </p:pic>
      <p:sp>
        <p:nvSpPr>
          <p:cNvPr id="8" name="TextBox 5">
            <a:extLst>
              <a:ext uri="{FF2B5EF4-FFF2-40B4-BE49-F238E27FC236}">
                <a16:creationId xmlns:a16="http://schemas.microsoft.com/office/drawing/2014/main" id="{82628964-3F2D-45B6-9EB8-958B5DCA7D96}"/>
              </a:ext>
            </a:extLst>
          </p:cNvPr>
          <p:cNvSpPr txBox="1"/>
          <p:nvPr/>
        </p:nvSpPr>
        <p:spPr>
          <a:xfrm>
            <a:off x="3901792" y="476672"/>
            <a:ext cx="4589863" cy="1138773"/>
          </a:xfrm>
          <a:prstGeom prst="homePlate">
            <a:avLst>
              <a:gd name="adj" fmla="val 19418"/>
            </a:avLst>
          </a:prstGeom>
          <a:noFill/>
          <a:ln>
            <a:noFill/>
          </a:ln>
        </p:spPr>
        <p:txBody>
          <a:bodyPr wrap="square" rtlCol="0">
            <a:spAutoFit/>
          </a:bodyPr>
          <a:lstStyle/>
          <a:p>
            <a:pPr marL="180975"/>
            <a:endParaRPr lang="en-US" sz="800" dirty="0">
              <a:solidFill>
                <a:schemeClr val="accent1"/>
              </a:solidFill>
            </a:endParaRPr>
          </a:p>
          <a:p>
            <a:pPr marL="180975" algn="r"/>
            <a:r>
              <a:rPr lang="en-US" sz="3000" dirty="0">
                <a:solidFill>
                  <a:schemeClr val="accent1"/>
                </a:solidFill>
              </a:rPr>
              <a:t>Our mobility transition started in the 70’s</a:t>
            </a:r>
            <a:endParaRPr lang="en-IE" dirty="0">
              <a:solidFill>
                <a:schemeClr val="accent1"/>
              </a:solidFill>
            </a:endParaRPr>
          </a:p>
        </p:txBody>
      </p:sp>
    </p:spTree>
    <p:extLst>
      <p:ext uri="{BB962C8B-B14F-4D97-AF65-F5344CB8AC3E}">
        <p14:creationId xmlns:p14="http://schemas.microsoft.com/office/powerpoint/2010/main" val="4065665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2648E4C-5898-45EF-B6AA-2516D855E9F2}"/>
              </a:ext>
            </a:extLst>
          </p:cNvPr>
          <p:cNvPicPr>
            <a:picLocks noChangeAspect="1"/>
          </p:cNvPicPr>
          <p:nvPr/>
        </p:nvPicPr>
        <p:blipFill rotWithShape="1">
          <a:blip r:embed="rId3">
            <a:extLst>
              <a:ext uri="{28A0092B-C50C-407E-A947-70E740481C1C}">
                <a14:useLocalDpi xmlns:a14="http://schemas.microsoft.com/office/drawing/2010/main" val="0"/>
              </a:ext>
            </a:extLst>
          </a:blip>
          <a:srcRect l="1087" t="1579" b="1"/>
          <a:stretch/>
        </p:blipFill>
        <p:spPr>
          <a:xfrm>
            <a:off x="120965" y="2049408"/>
            <a:ext cx="4451035" cy="3133200"/>
          </a:xfrm>
          <a:prstGeom prst="rect">
            <a:avLst/>
          </a:prstGeom>
          <a:ln>
            <a:noFill/>
          </a:ln>
        </p:spPr>
      </p:pic>
      <p:sp>
        <p:nvSpPr>
          <p:cNvPr id="9" name="TextBox 5">
            <a:extLst>
              <a:ext uri="{FF2B5EF4-FFF2-40B4-BE49-F238E27FC236}">
                <a16:creationId xmlns:a16="http://schemas.microsoft.com/office/drawing/2014/main" id="{AEBE6C43-382E-4325-9480-8DAE4D4C691C}"/>
              </a:ext>
            </a:extLst>
          </p:cNvPr>
          <p:cNvSpPr txBox="1"/>
          <p:nvPr/>
        </p:nvSpPr>
        <p:spPr>
          <a:xfrm>
            <a:off x="1848834" y="5342027"/>
            <a:ext cx="5368030" cy="584775"/>
          </a:xfrm>
          <a:prstGeom prst="homePlate">
            <a:avLst>
              <a:gd name="adj" fmla="val 19418"/>
            </a:avLst>
          </a:prstGeom>
          <a:noFill/>
          <a:ln>
            <a:noFill/>
          </a:ln>
        </p:spPr>
        <p:txBody>
          <a:bodyPr wrap="square" rtlCol="0">
            <a:spAutoFit/>
          </a:bodyPr>
          <a:lstStyle/>
          <a:p>
            <a:pPr marL="180975" algn="ctr"/>
            <a:endParaRPr lang="en-US" sz="800" dirty="0">
              <a:solidFill>
                <a:schemeClr val="accent1"/>
              </a:solidFill>
            </a:endParaRPr>
          </a:p>
          <a:p>
            <a:pPr marL="180975" algn="ctr"/>
            <a:r>
              <a:rPr lang="en-US" sz="2400" i="1" dirty="0">
                <a:solidFill>
                  <a:schemeClr val="accent1"/>
                </a:solidFill>
              </a:rPr>
              <a:t>Traffic Circulation Plan, 1977 </a:t>
            </a:r>
            <a:endParaRPr lang="en-IE" sz="2400" i="1" dirty="0">
              <a:solidFill>
                <a:schemeClr val="accent1"/>
              </a:solidFill>
            </a:endParaRPr>
          </a:p>
        </p:txBody>
      </p:sp>
      <p:sp>
        <p:nvSpPr>
          <p:cNvPr id="7" name="TextBox 5">
            <a:extLst>
              <a:ext uri="{FF2B5EF4-FFF2-40B4-BE49-F238E27FC236}">
                <a16:creationId xmlns:a16="http://schemas.microsoft.com/office/drawing/2014/main" id="{F69E16CB-4E5A-4BBB-B62A-0C21C349AB1F}"/>
              </a:ext>
            </a:extLst>
          </p:cNvPr>
          <p:cNvSpPr txBox="1"/>
          <p:nvPr/>
        </p:nvSpPr>
        <p:spPr>
          <a:xfrm>
            <a:off x="3923928" y="473891"/>
            <a:ext cx="4589863" cy="1138773"/>
          </a:xfrm>
          <a:prstGeom prst="homePlate">
            <a:avLst>
              <a:gd name="adj" fmla="val 19418"/>
            </a:avLst>
          </a:prstGeom>
          <a:noFill/>
          <a:ln>
            <a:noFill/>
          </a:ln>
        </p:spPr>
        <p:txBody>
          <a:bodyPr wrap="square" rtlCol="0">
            <a:spAutoFit/>
          </a:bodyPr>
          <a:lstStyle/>
          <a:p>
            <a:pPr marL="180975"/>
            <a:endParaRPr lang="en-US" sz="800" dirty="0">
              <a:solidFill>
                <a:schemeClr val="accent1"/>
              </a:solidFill>
            </a:endParaRPr>
          </a:p>
          <a:p>
            <a:pPr marL="180975" algn="r"/>
            <a:r>
              <a:rPr lang="en-US" sz="3000" dirty="0">
                <a:solidFill>
                  <a:schemeClr val="accent1"/>
                </a:solidFill>
              </a:rPr>
              <a:t>How Groningen became active travel friendly </a:t>
            </a:r>
            <a:endParaRPr lang="en-IE" dirty="0">
              <a:solidFill>
                <a:schemeClr val="accent1"/>
              </a:solidFill>
            </a:endParaRPr>
          </a:p>
        </p:txBody>
      </p:sp>
      <p:pic>
        <p:nvPicPr>
          <p:cNvPr id="2" name="Afbeelding 1">
            <a:extLst>
              <a:ext uri="{FF2B5EF4-FFF2-40B4-BE49-F238E27FC236}">
                <a16:creationId xmlns:a16="http://schemas.microsoft.com/office/drawing/2014/main" id="{5B6D6C32-8890-46CD-B7BD-13F0379F8391}"/>
              </a:ext>
            </a:extLst>
          </p:cNvPr>
          <p:cNvPicPr>
            <a:picLocks noChangeAspect="1"/>
          </p:cNvPicPr>
          <p:nvPr/>
        </p:nvPicPr>
        <p:blipFill>
          <a:blip r:embed="rId4"/>
          <a:stretch>
            <a:fillRect/>
          </a:stretch>
        </p:blipFill>
        <p:spPr>
          <a:xfrm>
            <a:off x="4731115" y="2049408"/>
            <a:ext cx="4223903" cy="3133200"/>
          </a:xfrm>
          <a:prstGeom prst="rect">
            <a:avLst/>
          </a:prstGeom>
        </p:spPr>
      </p:pic>
    </p:spTree>
    <p:extLst>
      <p:ext uri="{BB962C8B-B14F-4D97-AF65-F5344CB8AC3E}">
        <p14:creationId xmlns:p14="http://schemas.microsoft.com/office/powerpoint/2010/main" val="1902800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AEBE6C43-382E-4325-9480-8DAE4D4C691C}"/>
              </a:ext>
            </a:extLst>
          </p:cNvPr>
          <p:cNvSpPr txBox="1"/>
          <p:nvPr/>
        </p:nvSpPr>
        <p:spPr>
          <a:xfrm>
            <a:off x="1848834" y="5342027"/>
            <a:ext cx="5368030" cy="584775"/>
          </a:xfrm>
          <a:prstGeom prst="homePlate">
            <a:avLst>
              <a:gd name="adj" fmla="val 19418"/>
            </a:avLst>
          </a:prstGeom>
          <a:noFill/>
          <a:ln>
            <a:noFill/>
          </a:ln>
        </p:spPr>
        <p:txBody>
          <a:bodyPr wrap="square" rtlCol="0">
            <a:spAutoFit/>
          </a:bodyPr>
          <a:lstStyle/>
          <a:p>
            <a:pPr marL="180975" algn="ctr"/>
            <a:endParaRPr lang="en-US" sz="800" dirty="0">
              <a:solidFill>
                <a:schemeClr val="accent1"/>
              </a:solidFill>
            </a:endParaRPr>
          </a:p>
          <a:p>
            <a:pPr marL="180975" algn="ctr"/>
            <a:r>
              <a:rPr lang="en-US" sz="2400" i="1" dirty="0">
                <a:solidFill>
                  <a:schemeClr val="accent1"/>
                </a:solidFill>
              </a:rPr>
              <a:t>Closing the park for car traffic, 1993 </a:t>
            </a:r>
            <a:endParaRPr lang="en-IE" sz="2400" i="1" dirty="0">
              <a:solidFill>
                <a:schemeClr val="accent1"/>
              </a:solidFill>
            </a:endParaRPr>
          </a:p>
        </p:txBody>
      </p:sp>
      <p:sp>
        <p:nvSpPr>
          <p:cNvPr id="7" name="TextBox 5">
            <a:extLst>
              <a:ext uri="{FF2B5EF4-FFF2-40B4-BE49-F238E27FC236}">
                <a16:creationId xmlns:a16="http://schemas.microsoft.com/office/drawing/2014/main" id="{F69E16CB-4E5A-4BBB-B62A-0C21C349AB1F}"/>
              </a:ext>
            </a:extLst>
          </p:cNvPr>
          <p:cNvSpPr txBox="1"/>
          <p:nvPr/>
        </p:nvSpPr>
        <p:spPr>
          <a:xfrm>
            <a:off x="3923928" y="473891"/>
            <a:ext cx="4589863" cy="1138773"/>
          </a:xfrm>
          <a:prstGeom prst="homePlate">
            <a:avLst>
              <a:gd name="adj" fmla="val 19418"/>
            </a:avLst>
          </a:prstGeom>
          <a:noFill/>
          <a:ln>
            <a:noFill/>
          </a:ln>
        </p:spPr>
        <p:txBody>
          <a:bodyPr wrap="square" rtlCol="0">
            <a:spAutoFit/>
          </a:bodyPr>
          <a:lstStyle/>
          <a:p>
            <a:pPr marL="180975"/>
            <a:endParaRPr lang="en-US" sz="800" dirty="0">
              <a:solidFill>
                <a:schemeClr val="accent1"/>
              </a:solidFill>
            </a:endParaRPr>
          </a:p>
          <a:p>
            <a:pPr marL="180975" algn="r"/>
            <a:r>
              <a:rPr lang="en-US" sz="3000" dirty="0">
                <a:solidFill>
                  <a:schemeClr val="accent1"/>
                </a:solidFill>
              </a:rPr>
              <a:t>How Groningen became active travel friendly </a:t>
            </a:r>
            <a:endParaRPr lang="en-IE" dirty="0">
              <a:solidFill>
                <a:schemeClr val="accent1"/>
              </a:solidFill>
            </a:endParaRPr>
          </a:p>
        </p:txBody>
      </p:sp>
      <p:pic>
        <p:nvPicPr>
          <p:cNvPr id="6" name="Afbeelding 5">
            <a:extLst>
              <a:ext uri="{FF2B5EF4-FFF2-40B4-BE49-F238E27FC236}">
                <a16:creationId xmlns:a16="http://schemas.microsoft.com/office/drawing/2014/main" id="{A0B01B9A-768C-45A2-8FCF-FDA3B6FCD8CA}"/>
              </a:ext>
            </a:extLst>
          </p:cNvPr>
          <p:cNvPicPr>
            <a:picLocks noChangeAspect="1"/>
          </p:cNvPicPr>
          <p:nvPr/>
        </p:nvPicPr>
        <p:blipFill rotWithShape="1">
          <a:blip r:embed="rId3"/>
          <a:srcRect r="15259"/>
          <a:stretch/>
        </p:blipFill>
        <p:spPr>
          <a:xfrm>
            <a:off x="329319" y="1772465"/>
            <a:ext cx="4033186" cy="35695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Afbeelding 7">
            <a:extLst>
              <a:ext uri="{FF2B5EF4-FFF2-40B4-BE49-F238E27FC236}">
                <a16:creationId xmlns:a16="http://schemas.microsoft.com/office/drawing/2014/main" id="{6FF1B5A1-64B9-42C1-BCA3-E6EEFA39C99A}"/>
              </a:ext>
            </a:extLst>
          </p:cNvPr>
          <p:cNvPicPr>
            <a:picLocks noChangeAspect="1"/>
          </p:cNvPicPr>
          <p:nvPr/>
        </p:nvPicPr>
        <p:blipFill>
          <a:blip r:embed="rId4"/>
          <a:stretch>
            <a:fillRect/>
          </a:stretch>
        </p:blipFill>
        <p:spPr>
          <a:xfrm>
            <a:off x="4781496" y="2164862"/>
            <a:ext cx="3713025" cy="2784769"/>
          </a:xfrm>
          <a:prstGeom prst="rect">
            <a:avLst/>
          </a:prstGeom>
          <a:ln w="28575">
            <a:solidFill>
              <a:schemeClr val="tx1"/>
            </a:solidFill>
          </a:ln>
        </p:spPr>
      </p:pic>
    </p:spTree>
    <p:extLst>
      <p:ext uri="{BB962C8B-B14F-4D97-AF65-F5344CB8AC3E}">
        <p14:creationId xmlns:p14="http://schemas.microsoft.com/office/powerpoint/2010/main" val="2228265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7892C18C-6F41-439F-BDD9-33D9FFC90C17}"/>
              </a:ext>
            </a:extLst>
          </p:cNvPr>
          <p:cNvSpPr txBox="1"/>
          <p:nvPr/>
        </p:nvSpPr>
        <p:spPr>
          <a:xfrm>
            <a:off x="3143911" y="1031162"/>
            <a:ext cx="5234915" cy="677108"/>
          </a:xfrm>
          <a:prstGeom prst="homePlate">
            <a:avLst>
              <a:gd name="adj" fmla="val 19418"/>
            </a:avLst>
          </a:prstGeom>
          <a:noFill/>
          <a:ln>
            <a:noFill/>
          </a:ln>
        </p:spPr>
        <p:txBody>
          <a:bodyPr wrap="square" rtlCol="0">
            <a:spAutoFit/>
          </a:bodyPr>
          <a:lstStyle/>
          <a:p>
            <a:pPr marL="180975"/>
            <a:endParaRPr lang="en-US" sz="800" dirty="0">
              <a:solidFill>
                <a:schemeClr val="accent1"/>
              </a:solidFill>
            </a:endParaRPr>
          </a:p>
          <a:p>
            <a:pPr marL="180975" algn="r"/>
            <a:r>
              <a:rPr lang="en-US" sz="3000" dirty="0">
                <a:solidFill>
                  <a:schemeClr val="accent1"/>
                </a:solidFill>
              </a:rPr>
              <a:t>Next Generation SUMP (2021)</a:t>
            </a:r>
            <a:endParaRPr lang="en-IE" dirty="0">
              <a:solidFill>
                <a:schemeClr val="accent1"/>
              </a:solidFill>
            </a:endParaRPr>
          </a:p>
        </p:txBody>
      </p:sp>
      <p:sp>
        <p:nvSpPr>
          <p:cNvPr id="7" name="Linkeraccolade 6">
            <a:extLst>
              <a:ext uri="{FF2B5EF4-FFF2-40B4-BE49-F238E27FC236}">
                <a16:creationId xmlns:a16="http://schemas.microsoft.com/office/drawing/2014/main" id="{6AAAACD9-4328-4BF1-92AE-C99752377415}"/>
              </a:ext>
            </a:extLst>
          </p:cNvPr>
          <p:cNvSpPr/>
          <p:nvPr/>
        </p:nvSpPr>
        <p:spPr>
          <a:xfrm flipH="1">
            <a:off x="2905286" y="2406389"/>
            <a:ext cx="477861" cy="3614899"/>
          </a:xfrm>
          <a:prstGeom prst="leftBrace">
            <a:avLst>
              <a:gd name="adj1" fmla="val 66025"/>
              <a:gd name="adj2" fmla="val 50000"/>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a:endParaRPr lang="nl-NL" sz="1350" dirty="0">
              <a:solidFill>
                <a:prstClr val="white"/>
              </a:solidFill>
              <a:latin typeface="Arial" panose="020B0604020202020204"/>
            </a:endParaRPr>
          </a:p>
        </p:txBody>
      </p:sp>
      <p:grpSp>
        <p:nvGrpSpPr>
          <p:cNvPr id="14" name="Groep 13">
            <a:extLst>
              <a:ext uri="{FF2B5EF4-FFF2-40B4-BE49-F238E27FC236}">
                <a16:creationId xmlns:a16="http://schemas.microsoft.com/office/drawing/2014/main" id="{4EE1045F-3C55-40CB-9D1F-05D5B232D0BB}"/>
              </a:ext>
            </a:extLst>
          </p:cNvPr>
          <p:cNvGrpSpPr/>
          <p:nvPr/>
        </p:nvGrpSpPr>
        <p:grpSpPr>
          <a:xfrm>
            <a:off x="899592" y="1860034"/>
            <a:ext cx="1548653" cy="4137093"/>
            <a:chOff x="2731116" y="1319292"/>
            <a:chExt cx="1518090" cy="4823728"/>
          </a:xfrm>
        </p:grpSpPr>
        <p:grpSp>
          <p:nvGrpSpPr>
            <p:cNvPr id="15" name="Groep 14">
              <a:extLst>
                <a:ext uri="{FF2B5EF4-FFF2-40B4-BE49-F238E27FC236}">
                  <a16:creationId xmlns:a16="http://schemas.microsoft.com/office/drawing/2014/main" id="{6E9DA2B2-26A2-475F-A5AA-803694183D85}"/>
                </a:ext>
              </a:extLst>
            </p:cNvPr>
            <p:cNvGrpSpPr/>
            <p:nvPr/>
          </p:nvGrpSpPr>
          <p:grpSpPr>
            <a:xfrm>
              <a:off x="2731116" y="1925196"/>
              <a:ext cx="1518090" cy="4217824"/>
              <a:chOff x="2731116" y="1925196"/>
              <a:chExt cx="1518090" cy="4217824"/>
            </a:xfrm>
          </p:grpSpPr>
          <p:sp>
            <p:nvSpPr>
              <p:cNvPr id="17" name="Rechthoek 16">
                <a:extLst>
                  <a:ext uri="{FF2B5EF4-FFF2-40B4-BE49-F238E27FC236}">
                    <a16:creationId xmlns:a16="http://schemas.microsoft.com/office/drawing/2014/main" id="{09B0CDE7-908E-4AE6-972D-047A1A95F8CC}"/>
                  </a:ext>
                </a:extLst>
              </p:cNvPr>
              <p:cNvSpPr/>
              <p:nvPr/>
            </p:nvSpPr>
            <p:spPr>
              <a:xfrm>
                <a:off x="2731116" y="3348547"/>
                <a:ext cx="1512000" cy="13644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125" dirty="0">
                    <a:solidFill>
                      <a:prstClr val="white"/>
                    </a:solidFill>
                    <a:latin typeface="Arial" panose="020B0604020202020204"/>
                  </a:rPr>
                  <a:t>Transport without CO2 emissions and air pollution and less noise</a:t>
                </a:r>
                <a:endParaRPr lang="nl-NL" sz="1125" dirty="0">
                  <a:solidFill>
                    <a:prstClr val="white"/>
                  </a:solidFill>
                  <a:latin typeface="Arial" panose="020B0604020202020204"/>
                </a:endParaRPr>
              </a:p>
            </p:txBody>
          </p:sp>
          <p:sp>
            <p:nvSpPr>
              <p:cNvPr id="18" name="Rechthoek 17">
                <a:extLst>
                  <a:ext uri="{FF2B5EF4-FFF2-40B4-BE49-F238E27FC236}">
                    <a16:creationId xmlns:a16="http://schemas.microsoft.com/office/drawing/2014/main" id="{E052D7DF-FADD-4BAA-9280-C30BCAE6971F}"/>
                  </a:ext>
                </a:extLst>
              </p:cNvPr>
              <p:cNvSpPr/>
              <p:nvPr/>
            </p:nvSpPr>
            <p:spPr>
              <a:xfrm>
                <a:off x="2737206" y="4775020"/>
                <a:ext cx="1512000" cy="136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nl-NL" sz="1125" dirty="0">
                    <a:solidFill>
                      <a:prstClr val="white"/>
                    </a:solidFill>
                    <a:latin typeface="Arial" panose="020B0604020202020204"/>
                  </a:rPr>
                  <a:t>Excellent </a:t>
                </a:r>
                <a:r>
                  <a:rPr lang="nl-NL" sz="1125" dirty="0" err="1">
                    <a:solidFill>
                      <a:prstClr val="white"/>
                    </a:solidFill>
                    <a:latin typeface="Arial" panose="020B0604020202020204"/>
                  </a:rPr>
                  <a:t>accessibility</a:t>
                </a:r>
                <a:r>
                  <a:rPr lang="nl-NL" sz="1125" dirty="0">
                    <a:solidFill>
                      <a:prstClr val="white"/>
                    </a:solidFill>
                    <a:latin typeface="Arial" panose="020B0604020202020204"/>
                  </a:rPr>
                  <a:t> </a:t>
                </a:r>
                <a:r>
                  <a:rPr lang="nl-NL" sz="1125" dirty="0" err="1">
                    <a:solidFill>
                      <a:prstClr val="white"/>
                    </a:solidFill>
                    <a:latin typeface="Arial" panose="020B0604020202020204"/>
                  </a:rPr>
                  <a:t>for</a:t>
                </a:r>
                <a:r>
                  <a:rPr lang="nl-NL" sz="1125" dirty="0">
                    <a:solidFill>
                      <a:prstClr val="white"/>
                    </a:solidFill>
                    <a:latin typeface="Arial" panose="020B0604020202020204"/>
                  </a:rPr>
                  <a:t> </a:t>
                </a:r>
                <a:r>
                  <a:rPr lang="nl-NL" sz="1125" dirty="0" err="1">
                    <a:solidFill>
                      <a:prstClr val="white"/>
                    </a:solidFill>
                    <a:latin typeface="Arial" panose="020B0604020202020204"/>
                  </a:rPr>
                  <a:t>everyone</a:t>
                </a:r>
                <a:endParaRPr lang="nl-NL" sz="1125" dirty="0">
                  <a:solidFill>
                    <a:prstClr val="white"/>
                  </a:solidFill>
                  <a:latin typeface="Arial" panose="020B0604020202020204"/>
                </a:endParaRPr>
              </a:p>
            </p:txBody>
          </p:sp>
          <p:sp>
            <p:nvSpPr>
              <p:cNvPr id="19" name="Rechthoek 18">
                <a:extLst>
                  <a:ext uri="{FF2B5EF4-FFF2-40B4-BE49-F238E27FC236}">
                    <a16:creationId xmlns:a16="http://schemas.microsoft.com/office/drawing/2014/main" id="{C1EDA047-A214-40CF-A4E6-BEB6C56C87DC}"/>
                  </a:ext>
                </a:extLst>
              </p:cNvPr>
              <p:cNvSpPr/>
              <p:nvPr/>
            </p:nvSpPr>
            <p:spPr>
              <a:xfrm>
                <a:off x="2731116" y="1925196"/>
                <a:ext cx="1512000" cy="136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nl-NL" sz="1125" dirty="0" err="1">
                    <a:solidFill>
                      <a:prstClr val="white"/>
                    </a:solidFill>
                    <a:latin typeface="Arial" panose="020B0604020202020204"/>
                  </a:rPr>
                  <a:t>Regaining</a:t>
                </a:r>
                <a:r>
                  <a:rPr lang="nl-NL" sz="1125" dirty="0">
                    <a:solidFill>
                      <a:prstClr val="white"/>
                    </a:solidFill>
                    <a:latin typeface="Arial" panose="020B0604020202020204"/>
                  </a:rPr>
                  <a:t> public </a:t>
                </a:r>
                <a:r>
                  <a:rPr lang="nl-NL" sz="1125" dirty="0" err="1">
                    <a:solidFill>
                      <a:prstClr val="white"/>
                    </a:solidFill>
                    <a:latin typeface="Arial" panose="020B0604020202020204"/>
                  </a:rPr>
                  <a:t>space</a:t>
                </a:r>
                <a:r>
                  <a:rPr lang="nl-NL" sz="1125" dirty="0">
                    <a:solidFill>
                      <a:prstClr val="white"/>
                    </a:solidFill>
                    <a:latin typeface="Arial" panose="020B0604020202020204"/>
                  </a:rPr>
                  <a:t> on traffic</a:t>
                </a:r>
              </a:p>
            </p:txBody>
          </p:sp>
        </p:grpSp>
        <p:sp>
          <p:nvSpPr>
            <p:cNvPr id="16" name="Rechthoek 15">
              <a:extLst>
                <a:ext uri="{FF2B5EF4-FFF2-40B4-BE49-F238E27FC236}">
                  <a16:creationId xmlns:a16="http://schemas.microsoft.com/office/drawing/2014/main" id="{1AD8447E-F534-40B7-8D47-D682CC3A57F4}"/>
                </a:ext>
              </a:extLst>
            </p:cNvPr>
            <p:cNvSpPr/>
            <p:nvPr/>
          </p:nvSpPr>
          <p:spPr>
            <a:xfrm>
              <a:off x="2731116" y="1319292"/>
              <a:ext cx="1512000" cy="53307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nl-NL" sz="1350" dirty="0" err="1">
                  <a:solidFill>
                    <a:prstClr val="white"/>
                  </a:solidFill>
                  <a:latin typeface="Arial" panose="020B0604020202020204"/>
                </a:rPr>
                <a:t>Mobility</a:t>
              </a:r>
              <a:r>
                <a:rPr lang="nl-NL" sz="1350" dirty="0">
                  <a:solidFill>
                    <a:prstClr val="white"/>
                  </a:solidFill>
                  <a:latin typeface="Arial" panose="020B0604020202020204"/>
                </a:rPr>
                <a:t> </a:t>
              </a:r>
              <a:r>
                <a:rPr lang="nl-NL" sz="1350" dirty="0" err="1">
                  <a:solidFill>
                    <a:prstClr val="white"/>
                  </a:solidFill>
                  <a:latin typeface="Arial" panose="020B0604020202020204"/>
                </a:rPr>
                <a:t>challenge</a:t>
              </a:r>
              <a:endParaRPr lang="nl-NL" sz="1350" dirty="0">
                <a:solidFill>
                  <a:prstClr val="white"/>
                </a:solidFill>
                <a:latin typeface="Arial" panose="020B0604020202020204"/>
              </a:endParaRPr>
            </a:p>
          </p:txBody>
        </p:sp>
      </p:grpSp>
      <p:grpSp>
        <p:nvGrpSpPr>
          <p:cNvPr id="20" name="Groep 19">
            <a:extLst>
              <a:ext uri="{FF2B5EF4-FFF2-40B4-BE49-F238E27FC236}">
                <a16:creationId xmlns:a16="http://schemas.microsoft.com/office/drawing/2014/main" id="{59B5473A-7F34-43BB-8C2A-F666170DF92A}"/>
              </a:ext>
            </a:extLst>
          </p:cNvPr>
          <p:cNvGrpSpPr/>
          <p:nvPr/>
        </p:nvGrpSpPr>
        <p:grpSpPr>
          <a:xfrm>
            <a:off x="2761188" y="1860034"/>
            <a:ext cx="5411212" cy="4161254"/>
            <a:chOff x="6047421" y="1319292"/>
            <a:chExt cx="5304422" cy="4851898"/>
          </a:xfrm>
        </p:grpSpPr>
        <p:sp>
          <p:nvSpPr>
            <p:cNvPr id="21" name="Rechteraccolade 20">
              <a:extLst>
                <a:ext uri="{FF2B5EF4-FFF2-40B4-BE49-F238E27FC236}">
                  <a16:creationId xmlns:a16="http://schemas.microsoft.com/office/drawing/2014/main" id="{ED5A435B-E88F-47D7-96B9-BADA11E532EC}"/>
                </a:ext>
              </a:extLst>
            </p:cNvPr>
            <p:cNvSpPr/>
            <p:nvPr/>
          </p:nvSpPr>
          <p:spPr>
            <a:xfrm>
              <a:off x="6047421" y="1898975"/>
              <a:ext cx="578058" cy="4272215"/>
            </a:xfrm>
            <a:prstGeom prst="rightBrace">
              <a:avLst>
                <a:gd name="adj1" fmla="val 75487"/>
                <a:gd name="adj2" fmla="val 50000"/>
              </a:avLst>
            </a:prstGeom>
            <a:ln w="222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a:endParaRPr lang="nl-NL" sz="1350" dirty="0">
                <a:solidFill>
                  <a:prstClr val="white"/>
                </a:solidFill>
                <a:latin typeface="Arial" panose="020B0604020202020204"/>
              </a:endParaRPr>
            </a:p>
          </p:txBody>
        </p:sp>
        <p:sp>
          <p:nvSpPr>
            <p:cNvPr id="22" name="Rechthoek 21">
              <a:extLst>
                <a:ext uri="{FF2B5EF4-FFF2-40B4-BE49-F238E27FC236}">
                  <a16:creationId xmlns:a16="http://schemas.microsoft.com/office/drawing/2014/main" id="{B8957C6F-8B7D-47BC-8B2F-19E7DC47D9ED}"/>
                </a:ext>
              </a:extLst>
            </p:cNvPr>
            <p:cNvSpPr/>
            <p:nvPr/>
          </p:nvSpPr>
          <p:spPr>
            <a:xfrm>
              <a:off x="6798364" y="2539452"/>
              <a:ext cx="4553479" cy="145743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nl-NL" sz="1350" b="1" dirty="0">
                  <a:solidFill>
                    <a:prstClr val="white"/>
                  </a:solidFill>
                  <a:latin typeface="Arial" panose="020B0604020202020204"/>
                </a:rPr>
                <a:t>1. </a:t>
              </a:r>
              <a:r>
                <a:rPr lang="nl-NL" sz="1350" b="1" dirty="0" err="1">
                  <a:solidFill>
                    <a:prstClr val="white"/>
                  </a:solidFill>
                  <a:latin typeface="Arial" panose="020B0604020202020204"/>
                </a:rPr>
                <a:t>Choosing</a:t>
              </a:r>
              <a:r>
                <a:rPr lang="nl-NL" sz="1350" b="1" dirty="0">
                  <a:solidFill>
                    <a:prstClr val="white"/>
                  </a:solidFill>
                  <a:latin typeface="Arial" panose="020B0604020202020204"/>
                </a:rPr>
                <a:t> </a:t>
              </a:r>
              <a:r>
                <a:rPr lang="nl-NL" sz="1350" b="1" dirty="0" err="1">
                  <a:solidFill>
                    <a:prstClr val="white"/>
                  </a:solidFill>
                  <a:latin typeface="Arial" panose="020B0604020202020204"/>
                </a:rPr>
                <a:t>for</a:t>
              </a:r>
              <a:r>
                <a:rPr lang="nl-NL" sz="1350" b="1" dirty="0">
                  <a:solidFill>
                    <a:prstClr val="white"/>
                  </a:solidFill>
                  <a:latin typeface="Arial" panose="020B0604020202020204"/>
                </a:rPr>
                <a:t> living environment</a:t>
              </a:r>
            </a:p>
            <a:p>
              <a:pPr algn="ctr" defTabSz="342900"/>
              <a:endParaRPr lang="nl-NL" sz="1350" b="1" dirty="0">
                <a:solidFill>
                  <a:prstClr val="white"/>
                </a:solidFill>
                <a:latin typeface="Arial" panose="020B0604020202020204"/>
              </a:endParaRPr>
            </a:p>
            <a:p>
              <a:pPr algn="ctr" defTabSz="342900"/>
              <a:r>
                <a:rPr lang="en-US" sz="1350" dirty="0">
                  <a:solidFill>
                    <a:prstClr val="white"/>
                  </a:solidFill>
                  <a:latin typeface="Arial" panose="020B0604020202020204"/>
                </a:rPr>
                <a:t>Reduction of the dominance of (car) traffic in public space</a:t>
              </a:r>
              <a:endParaRPr lang="nl-NL" sz="1350" dirty="0">
                <a:solidFill>
                  <a:prstClr val="white"/>
                </a:solidFill>
                <a:latin typeface="Arial" panose="020B0604020202020204"/>
              </a:endParaRPr>
            </a:p>
          </p:txBody>
        </p:sp>
        <p:sp>
          <p:nvSpPr>
            <p:cNvPr id="23" name="Rechthoek 22">
              <a:extLst>
                <a:ext uri="{FF2B5EF4-FFF2-40B4-BE49-F238E27FC236}">
                  <a16:creationId xmlns:a16="http://schemas.microsoft.com/office/drawing/2014/main" id="{C01610BF-B4AA-487A-9990-72ED67209CF5}"/>
                </a:ext>
              </a:extLst>
            </p:cNvPr>
            <p:cNvSpPr/>
            <p:nvPr/>
          </p:nvSpPr>
          <p:spPr>
            <a:xfrm>
              <a:off x="6791289" y="4138259"/>
              <a:ext cx="4553479" cy="14574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nl-NL" sz="1350" b="1" dirty="0">
                  <a:solidFill>
                    <a:prstClr val="white"/>
                  </a:solidFill>
                  <a:latin typeface="Arial" panose="020B0604020202020204"/>
                </a:rPr>
                <a:t>2. </a:t>
              </a:r>
              <a:r>
                <a:rPr lang="nl-NL" sz="1350" b="1" dirty="0" err="1">
                  <a:solidFill>
                    <a:prstClr val="white"/>
                  </a:solidFill>
                  <a:latin typeface="Arial" panose="020B0604020202020204"/>
                </a:rPr>
                <a:t>Changing</a:t>
              </a:r>
              <a:r>
                <a:rPr lang="nl-NL" sz="1350" b="1" dirty="0">
                  <a:solidFill>
                    <a:prstClr val="white"/>
                  </a:solidFill>
                  <a:latin typeface="Arial" panose="020B0604020202020204"/>
                </a:rPr>
                <a:t> </a:t>
              </a:r>
              <a:r>
                <a:rPr lang="nl-NL" sz="1350" b="1" dirty="0" err="1">
                  <a:solidFill>
                    <a:prstClr val="white"/>
                  </a:solidFill>
                  <a:latin typeface="Arial" panose="020B0604020202020204"/>
                </a:rPr>
                <a:t>travel</a:t>
              </a:r>
              <a:r>
                <a:rPr lang="nl-NL" sz="1350" b="1" dirty="0">
                  <a:solidFill>
                    <a:prstClr val="white"/>
                  </a:solidFill>
                  <a:latin typeface="Arial" panose="020B0604020202020204"/>
                </a:rPr>
                <a:t> </a:t>
              </a:r>
              <a:r>
                <a:rPr lang="nl-NL" sz="1350" b="1" dirty="0" err="1">
                  <a:solidFill>
                    <a:prstClr val="white"/>
                  </a:solidFill>
                  <a:latin typeface="Arial" panose="020B0604020202020204"/>
                </a:rPr>
                <a:t>behavior</a:t>
              </a:r>
              <a:endParaRPr lang="nl-NL" sz="1350" b="1" dirty="0">
                <a:solidFill>
                  <a:prstClr val="white"/>
                </a:solidFill>
                <a:latin typeface="Arial" panose="020B0604020202020204"/>
              </a:endParaRPr>
            </a:p>
            <a:p>
              <a:pPr algn="ctr" defTabSz="342900"/>
              <a:endParaRPr lang="nl-NL" sz="1350" b="1" dirty="0">
                <a:solidFill>
                  <a:prstClr val="white"/>
                </a:solidFill>
                <a:latin typeface="Arial" panose="020B0604020202020204"/>
              </a:endParaRPr>
            </a:p>
            <a:p>
              <a:pPr algn="ctr" defTabSz="342900"/>
              <a:r>
                <a:rPr lang="en-US" sz="1350" dirty="0">
                  <a:solidFill>
                    <a:prstClr val="white"/>
                  </a:solidFill>
                  <a:latin typeface="Arial" panose="020B0604020202020204"/>
                </a:rPr>
                <a:t>Transition to less, space efficient, clean and healthy transport</a:t>
              </a:r>
              <a:endParaRPr lang="nl-NL" sz="1350" dirty="0">
                <a:solidFill>
                  <a:prstClr val="white"/>
                </a:solidFill>
                <a:latin typeface="Arial" panose="020B0604020202020204"/>
              </a:endParaRPr>
            </a:p>
          </p:txBody>
        </p:sp>
        <p:sp>
          <p:nvSpPr>
            <p:cNvPr id="24" name="Rechthoek 23">
              <a:extLst>
                <a:ext uri="{FF2B5EF4-FFF2-40B4-BE49-F238E27FC236}">
                  <a16:creationId xmlns:a16="http://schemas.microsoft.com/office/drawing/2014/main" id="{9B22401D-F0E7-4E8D-BE46-3B30202E3004}"/>
                </a:ext>
              </a:extLst>
            </p:cNvPr>
            <p:cNvSpPr/>
            <p:nvPr/>
          </p:nvSpPr>
          <p:spPr>
            <a:xfrm>
              <a:off x="6791288" y="1319292"/>
              <a:ext cx="4560553" cy="53307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nl-NL" sz="1350" dirty="0" err="1">
                  <a:solidFill>
                    <a:prstClr val="white"/>
                  </a:solidFill>
                  <a:latin typeface="Arial" panose="020B0604020202020204"/>
                </a:rPr>
                <a:t>Direction</a:t>
              </a:r>
              <a:r>
                <a:rPr lang="nl-NL" sz="1350" dirty="0">
                  <a:solidFill>
                    <a:prstClr val="white"/>
                  </a:solidFill>
                  <a:latin typeface="Arial" panose="020B0604020202020204"/>
                </a:rPr>
                <a:t> change</a:t>
              </a:r>
            </a:p>
          </p:txBody>
        </p:sp>
      </p:grpSp>
    </p:spTree>
    <p:extLst>
      <p:ext uri="{BB962C8B-B14F-4D97-AF65-F5344CB8AC3E}">
        <p14:creationId xmlns:p14="http://schemas.microsoft.com/office/powerpoint/2010/main" val="3265137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E76843C6-A442-47FE-B041-9677DA180D5A}"/>
              </a:ext>
            </a:extLst>
          </p:cNvPr>
          <p:cNvSpPr txBox="1">
            <a:spLocks/>
          </p:cNvSpPr>
          <p:nvPr/>
        </p:nvSpPr>
        <p:spPr>
          <a:xfrm>
            <a:off x="3347864" y="3601417"/>
            <a:ext cx="5328592" cy="1078029"/>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i="1" dirty="0"/>
              <a:t>We experiment with </a:t>
            </a:r>
            <a:r>
              <a:rPr lang="en-US" sz="2200" i="1" dirty="0">
                <a:solidFill>
                  <a:srgbClr val="FF0000"/>
                </a:solidFill>
              </a:rPr>
              <a:t>far-reaching control and direction </a:t>
            </a:r>
            <a:r>
              <a:rPr lang="en-US" sz="2200" i="1" dirty="0"/>
              <a:t>by the neighborhood and village communities.</a:t>
            </a:r>
            <a:endParaRPr lang="nl-NL" sz="2200" i="1" dirty="0"/>
          </a:p>
        </p:txBody>
      </p:sp>
      <p:pic>
        <p:nvPicPr>
          <p:cNvPr id="6" name="Afbeelding 5">
            <a:extLst>
              <a:ext uri="{FF2B5EF4-FFF2-40B4-BE49-F238E27FC236}">
                <a16:creationId xmlns:a16="http://schemas.microsoft.com/office/drawing/2014/main" id="{7036954A-CA1A-4C35-B682-1E83A0623512}"/>
              </a:ext>
            </a:extLst>
          </p:cNvPr>
          <p:cNvPicPr>
            <a:picLocks noChangeAspect="1"/>
          </p:cNvPicPr>
          <p:nvPr/>
        </p:nvPicPr>
        <p:blipFill>
          <a:blip r:embed="rId2"/>
          <a:stretch>
            <a:fillRect/>
          </a:stretch>
        </p:blipFill>
        <p:spPr>
          <a:xfrm>
            <a:off x="356560" y="1663400"/>
            <a:ext cx="2665518" cy="3535150"/>
          </a:xfrm>
          <a:prstGeom prst="rect">
            <a:avLst/>
          </a:prstGeom>
        </p:spPr>
      </p:pic>
      <p:sp>
        <p:nvSpPr>
          <p:cNvPr id="7" name="Titel 1">
            <a:extLst>
              <a:ext uri="{FF2B5EF4-FFF2-40B4-BE49-F238E27FC236}">
                <a16:creationId xmlns:a16="http://schemas.microsoft.com/office/drawing/2014/main" id="{614CF51D-1723-43C9-B7F8-5037B65E9F28}"/>
              </a:ext>
            </a:extLst>
          </p:cNvPr>
          <p:cNvSpPr txBox="1">
            <a:spLocks/>
          </p:cNvSpPr>
          <p:nvPr/>
        </p:nvSpPr>
        <p:spPr>
          <a:xfrm>
            <a:off x="3347864" y="4927676"/>
            <a:ext cx="5599370" cy="1078029"/>
          </a:xfrm>
          <a:prstGeom prst="rect">
            <a:avLst/>
          </a:prstGeom>
        </p:spPr>
        <p:txBody>
          <a:bodyPr vert="horz" lIns="68580" tIns="34290" rIns="68580" bIns="3429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i="1" dirty="0"/>
              <a:t>Our ambition is sustainable </a:t>
            </a:r>
            <a:r>
              <a:rPr lang="en-US" sz="3300" i="1" dirty="0">
                <a:solidFill>
                  <a:srgbClr val="FF0000"/>
                </a:solidFill>
              </a:rPr>
              <a:t>democratic renewal </a:t>
            </a:r>
            <a:r>
              <a:rPr lang="en-US" sz="3300" i="1" dirty="0"/>
              <a:t>and an integral area-oriented way of working in the city as a whole, in all neighborhoods and villages.</a:t>
            </a:r>
            <a:endParaRPr lang="nl-NL" sz="3300" i="1" dirty="0"/>
          </a:p>
        </p:txBody>
      </p:sp>
      <p:sp>
        <p:nvSpPr>
          <p:cNvPr id="9" name="Titel 1">
            <a:extLst>
              <a:ext uri="{FF2B5EF4-FFF2-40B4-BE49-F238E27FC236}">
                <a16:creationId xmlns:a16="http://schemas.microsoft.com/office/drawing/2014/main" id="{46DE56A3-B975-4C9E-B9B5-11E9F57E3811}"/>
              </a:ext>
            </a:extLst>
          </p:cNvPr>
          <p:cNvSpPr txBox="1">
            <a:spLocks/>
          </p:cNvSpPr>
          <p:nvPr/>
        </p:nvSpPr>
        <p:spPr>
          <a:xfrm>
            <a:off x="3365116" y="1295303"/>
            <a:ext cx="5599371" cy="233369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i="1" dirty="0"/>
              <a:t>We want to break through the traditional sectoral approach of the government. The </a:t>
            </a:r>
            <a:r>
              <a:rPr lang="en-US" sz="2200" i="1" dirty="0">
                <a:solidFill>
                  <a:srgbClr val="FF0000"/>
                </a:solidFill>
              </a:rPr>
              <a:t>scale of neighborhoods and villages</a:t>
            </a:r>
            <a:r>
              <a:rPr lang="en-US" sz="2200" i="1" dirty="0"/>
              <a:t> is the most suitable for this. It is also precisely here that the management of residents can be strengthened and their </a:t>
            </a:r>
            <a:r>
              <a:rPr lang="en-US" sz="2200" i="1" dirty="0">
                <a:solidFill>
                  <a:srgbClr val="FF0000"/>
                </a:solidFill>
              </a:rPr>
              <a:t>control</a:t>
            </a:r>
            <a:r>
              <a:rPr lang="en-US" sz="2200" i="1" dirty="0"/>
              <a:t> can be increased. </a:t>
            </a:r>
            <a:endParaRPr lang="nl-NL" sz="2200" i="1" dirty="0"/>
          </a:p>
        </p:txBody>
      </p:sp>
      <p:sp>
        <p:nvSpPr>
          <p:cNvPr id="10" name="Titel 1">
            <a:extLst>
              <a:ext uri="{FF2B5EF4-FFF2-40B4-BE49-F238E27FC236}">
                <a16:creationId xmlns:a16="http://schemas.microsoft.com/office/drawing/2014/main" id="{E479DF49-D70D-4C09-91F9-408086F6C74D}"/>
              </a:ext>
            </a:extLst>
          </p:cNvPr>
          <p:cNvSpPr txBox="1">
            <a:spLocks/>
          </p:cNvSpPr>
          <p:nvPr/>
        </p:nvSpPr>
        <p:spPr>
          <a:xfrm>
            <a:off x="308311" y="4919008"/>
            <a:ext cx="2738380" cy="1078029"/>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500" dirty="0"/>
              <a:t>Coalition agreement 2019-2022 </a:t>
            </a:r>
          </a:p>
          <a:p>
            <a:pPr algn="ctr"/>
            <a:r>
              <a:rPr lang="en-US" sz="1500" dirty="0"/>
              <a:t>Healthy, Green, Happy Groningen</a:t>
            </a:r>
            <a:endParaRPr lang="nl-NL" sz="1500" dirty="0"/>
          </a:p>
        </p:txBody>
      </p:sp>
      <p:sp>
        <p:nvSpPr>
          <p:cNvPr id="8" name="TextBox 5">
            <a:extLst>
              <a:ext uri="{FF2B5EF4-FFF2-40B4-BE49-F238E27FC236}">
                <a16:creationId xmlns:a16="http://schemas.microsoft.com/office/drawing/2014/main" id="{EF16CBBE-B2B0-4435-A7C5-5F11777D43BF}"/>
              </a:ext>
            </a:extLst>
          </p:cNvPr>
          <p:cNvSpPr txBox="1"/>
          <p:nvPr/>
        </p:nvSpPr>
        <p:spPr>
          <a:xfrm>
            <a:off x="4439893" y="533272"/>
            <a:ext cx="4716016" cy="677108"/>
          </a:xfrm>
          <a:prstGeom prst="homePlate">
            <a:avLst>
              <a:gd name="adj" fmla="val 19418"/>
            </a:avLst>
          </a:prstGeom>
          <a:noFill/>
          <a:ln>
            <a:noFill/>
          </a:ln>
        </p:spPr>
        <p:txBody>
          <a:bodyPr wrap="square" rtlCol="0">
            <a:spAutoFit/>
          </a:bodyPr>
          <a:lstStyle/>
          <a:p>
            <a:pPr marL="180975"/>
            <a:endParaRPr lang="en-US" sz="800" dirty="0">
              <a:solidFill>
                <a:schemeClr val="accent1"/>
              </a:solidFill>
            </a:endParaRPr>
          </a:p>
          <a:p>
            <a:pPr marL="180975"/>
            <a:r>
              <a:rPr lang="en-US" sz="3000" dirty="0">
                <a:solidFill>
                  <a:schemeClr val="accent1"/>
                </a:solidFill>
              </a:rPr>
              <a:t>Democratic renewal</a:t>
            </a:r>
            <a:endParaRPr lang="en-IE" dirty="0">
              <a:solidFill>
                <a:schemeClr val="accent1"/>
              </a:solidFill>
            </a:endParaRPr>
          </a:p>
        </p:txBody>
      </p:sp>
    </p:spTree>
    <p:extLst>
      <p:ext uri="{BB962C8B-B14F-4D97-AF65-F5344CB8AC3E}">
        <p14:creationId xmlns:p14="http://schemas.microsoft.com/office/powerpoint/2010/main" val="398245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3EDD9A6-D886-423F-9227-279D91A1FB92}"/>
              </a:ext>
            </a:extLst>
          </p:cNvPr>
          <p:cNvPicPr>
            <a:picLocks noChangeAspect="1"/>
          </p:cNvPicPr>
          <p:nvPr/>
        </p:nvPicPr>
        <p:blipFill>
          <a:blip r:embed="rId3"/>
          <a:stretch>
            <a:fillRect/>
          </a:stretch>
        </p:blipFill>
        <p:spPr>
          <a:xfrm>
            <a:off x="5024346" y="483833"/>
            <a:ext cx="3940142" cy="2624408"/>
          </a:xfrm>
          <a:prstGeom prst="rect">
            <a:avLst/>
          </a:prstGeom>
        </p:spPr>
      </p:pic>
      <p:pic>
        <p:nvPicPr>
          <p:cNvPr id="7" name="Afbeelding 6">
            <a:extLst>
              <a:ext uri="{FF2B5EF4-FFF2-40B4-BE49-F238E27FC236}">
                <a16:creationId xmlns:a16="http://schemas.microsoft.com/office/drawing/2014/main" id="{8C905F41-CED0-4FCA-B1D9-C7A2B010ABB9}"/>
              </a:ext>
            </a:extLst>
          </p:cNvPr>
          <p:cNvPicPr>
            <a:picLocks noChangeAspect="1"/>
          </p:cNvPicPr>
          <p:nvPr/>
        </p:nvPicPr>
        <p:blipFill>
          <a:blip r:embed="rId4"/>
          <a:stretch>
            <a:fillRect/>
          </a:stretch>
        </p:blipFill>
        <p:spPr>
          <a:xfrm>
            <a:off x="5024345" y="3749760"/>
            <a:ext cx="3940143" cy="2211408"/>
          </a:xfrm>
          <a:prstGeom prst="rect">
            <a:avLst/>
          </a:prstGeom>
        </p:spPr>
      </p:pic>
      <p:sp>
        <p:nvSpPr>
          <p:cNvPr id="8" name="TextBox 5">
            <a:extLst>
              <a:ext uri="{FF2B5EF4-FFF2-40B4-BE49-F238E27FC236}">
                <a16:creationId xmlns:a16="http://schemas.microsoft.com/office/drawing/2014/main" id="{E1B15F7A-DEAC-4AA5-B9B4-138642921D9A}"/>
              </a:ext>
            </a:extLst>
          </p:cNvPr>
          <p:cNvSpPr txBox="1"/>
          <p:nvPr/>
        </p:nvSpPr>
        <p:spPr>
          <a:xfrm>
            <a:off x="0" y="1340768"/>
            <a:ext cx="4716016" cy="1138773"/>
          </a:xfrm>
          <a:prstGeom prst="homePlate">
            <a:avLst>
              <a:gd name="adj" fmla="val 19418"/>
            </a:avLst>
          </a:prstGeom>
          <a:noFill/>
          <a:ln>
            <a:noFill/>
          </a:ln>
        </p:spPr>
        <p:txBody>
          <a:bodyPr wrap="square" rtlCol="0">
            <a:spAutoFit/>
          </a:bodyPr>
          <a:lstStyle/>
          <a:p>
            <a:pPr marL="180975"/>
            <a:endParaRPr lang="en-US" sz="800" dirty="0">
              <a:solidFill>
                <a:schemeClr val="accent1"/>
              </a:solidFill>
            </a:endParaRPr>
          </a:p>
          <a:p>
            <a:pPr marL="180975"/>
            <a:r>
              <a:rPr lang="en-US" sz="3000" dirty="0">
                <a:solidFill>
                  <a:schemeClr val="accent1"/>
                </a:solidFill>
              </a:rPr>
              <a:t>Area oriented </a:t>
            </a:r>
          </a:p>
          <a:p>
            <a:pPr marL="180975"/>
            <a:r>
              <a:rPr lang="en-US" sz="3000" dirty="0">
                <a:solidFill>
                  <a:schemeClr val="accent1"/>
                </a:solidFill>
              </a:rPr>
              <a:t>cooperation works!</a:t>
            </a:r>
            <a:endParaRPr lang="en-IE" dirty="0">
              <a:solidFill>
                <a:schemeClr val="accent1"/>
              </a:solidFill>
            </a:endParaRPr>
          </a:p>
        </p:txBody>
      </p:sp>
      <p:sp>
        <p:nvSpPr>
          <p:cNvPr id="9" name="Titel 1">
            <a:extLst>
              <a:ext uri="{FF2B5EF4-FFF2-40B4-BE49-F238E27FC236}">
                <a16:creationId xmlns:a16="http://schemas.microsoft.com/office/drawing/2014/main" id="{670C3E35-DF98-4553-9B05-C151A2BFC0FC}"/>
              </a:ext>
            </a:extLst>
          </p:cNvPr>
          <p:cNvSpPr txBox="1">
            <a:spLocks/>
          </p:cNvSpPr>
          <p:nvPr/>
        </p:nvSpPr>
        <p:spPr>
          <a:xfrm>
            <a:off x="179512" y="1824880"/>
            <a:ext cx="4716016" cy="456703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57175" indent="-257175">
              <a:buFont typeface="Arial" panose="020B0604020202020204" pitchFamily="34" charset="0"/>
              <a:buChar char="•"/>
            </a:pPr>
            <a:r>
              <a:rPr lang="en-US" sz="2300" dirty="0"/>
              <a:t>proximity to the municipal administration </a:t>
            </a:r>
          </a:p>
          <a:p>
            <a:pPr marL="257175" indent="-257175">
              <a:buFont typeface="Arial" panose="020B0604020202020204" pitchFamily="34" charset="0"/>
              <a:buChar char="•"/>
            </a:pPr>
            <a:r>
              <a:rPr lang="en-US" sz="2300" dirty="0"/>
              <a:t>a visible and easily approachable area team that builds confidence</a:t>
            </a:r>
          </a:p>
          <a:p>
            <a:pPr marL="257175" indent="-257175">
              <a:buFont typeface="Arial" panose="020B0604020202020204" pitchFamily="34" charset="0"/>
              <a:buChar char="•"/>
            </a:pPr>
            <a:r>
              <a:rPr lang="en-US" sz="2300" dirty="0"/>
              <a:t>the deployment of expertise at the service of the process</a:t>
            </a:r>
          </a:p>
          <a:p>
            <a:pPr marL="257175" indent="-257175">
              <a:buFont typeface="Arial" panose="020B0604020202020204" pitchFamily="34" charset="0"/>
              <a:buChar char="•"/>
            </a:pPr>
            <a:r>
              <a:rPr lang="en-US" sz="2300" dirty="0"/>
              <a:t>the area team ensures integrality and is the face and link in the cooperation per neighborhood</a:t>
            </a:r>
          </a:p>
          <a:p>
            <a:pPr marL="257175" indent="-257175">
              <a:buFont typeface="Arial" panose="020B0604020202020204" pitchFamily="34" charset="0"/>
              <a:buChar char="•"/>
            </a:pPr>
            <a:r>
              <a:rPr lang="en-US" sz="2300" dirty="0"/>
              <a:t>work according to local logic</a:t>
            </a:r>
            <a:endParaRPr lang="nl-NL" sz="2300" dirty="0"/>
          </a:p>
        </p:txBody>
      </p:sp>
    </p:spTree>
    <p:extLst>
      <p:ext uri="{BB962C8B-B14F-4D97-AF65-F5344CB8AC3E}">
        <p14:creationId xmlns:p14="http://schemas.microsoft.com/office/powerpoint/2010/main" val="3232499621"/>
      </p:ext>
    </p:extLst>
  </p:cSld>
  <p:clrMapOvr>
    <a:masterClrMapping/>
  </p:clrMapOvr>
</p:sld>
</file>

<file path=ppt/theme/theme1.xml><?xml version="1.0" encoding="utf-8"?>
<a:theme xmlns:a="http://schemas.openxmlformats.org/drawingml/2006/main" name="Office Theme">
  <a:themeElements>
    <a:clrScheme name="SMARTEES">
      <a:dk1>
        <a:sysClr val="windowText" lastClr="000000"/>
      </a:dk1>
      <a:lt1>
        <a:sysClr val="window" lastClr="FFFFFF"/>
      </a:lt1>
      <a:dk2>
        <a:srgbClr val="5F5F5F"/>
      </a:dk2>
      <a:lt2>
        <a:srgbClr val="E7E6E6"/>
      </a:lt2>
      <a:accent1>
        <a:srgbClr val="D4310F"/>
      </a:accent1>
      <a:accent2>
        <a:srgbClr val="FDC300"/>
      </a:accent2>
      <a:accent3>
        <a:srgbClr val="A5A5A5"/>
      </a:accent3>
      <a:accent4>
        <a:srgbClr val="FFC000"/>
      </a:accent4>
      <a:accent5>
        <a:srgbClr val="D4310F"/>
      </a:accent5>
      <a:accent6>
        <a:srgbClr val="A5A5A5"/>
      </a:accent6>
      <a:hlink>
        <a:srgbClr val="D4310F"/>
      </a:hlink>
      <a:folHlink>
        <a:srgbClr val="C55A1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409</Words>
  <Application>Microsoft Office PowerPoint</Application>
  <PresentationFormat>On-screen Show (4:3)</PresentationFormat>
  <Paragraphs>132</Paragraphs>
  <Slides>13</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Arial Rounded MT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Burger</dc:creator>
  <cp:lastModifiedBy>Christian A. Klöckner</cp:lastModifiedBy>
  <cp:revision>275</cp:revision>
  <cp:lastPrinted>2019-02-22T15:17:24Z</cp:lastPrinted>
  <dcterms:created xsi:type="dcterms:W3CDTF">2018-09-20T06:58:18Z</dcterms:created>
  <dcterms:modified xsi:type="dcterms:W3CDTF">2021-09-13T06:59:01Z</dcterms:modified>
</cp:coreProperties>
</file>